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4" r:id="rId2"/>
  </p:sldMasterIdLst>
  <p:notesMasterIdLst>
    <p:notesMasterId r:id="rId19"/>
  </p:notesMasterIdLst>
  <p:handoutMasterIdLst>
    <p:handoutMasterId r:id="rId20"/>
  </p:handoutMasterIdLst>
  <p:sldIdLst>
    <p:sldId id="327" r:id="rId3"/>
    <p:sldId id="260" r:id="rId4"/>
    <p:sldId id="295" r:id="rId5"/>
    <p:sldId id="288" r:id="rId6"/>
    <p:sldId id="291" r:id="rId7"/>
    <p:sldId id="273" r:id="rId8"/>
    <p:sldId id="284" r:id="rId9"/>
    <p:sldId id="278" r:id="rId10"/>
    <p:sldId id="292" r:id="rId11"/>
    <p:sldId id="281" r:id="rId12"/>
    <p:sldId id="293" r:id="rId13"/>
    <p:sldId id="264" r:id="rId14"/>
    <p:sldId id="277" r:id="rId15"/>
    <p:sldId id="294" r:id="rId16"/>
    <p:sldId id="282" r:id="rId17"/>
    <p:sldId id="272" r:id="rId18"/>
  </p:sldIdLst>
  <p:sldSz cx="9144000" cy="5143500" type="screen16x9"/>
  <p:notesSz cx="6805613" cy="9944100"/>
  <p:custDataLst>
    <p:tags r:id="rId21"/>
  </p:custDataLst>
  <p:defaultTextStyle>
    <a:defPPr>
      <a:defRPr lang="nl-NL"/>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20">
          <p15:clr>
            <a:srgbClr val="A4A3A4"/>
          </p15:clr>
        </p15:guide>
        <p15:guide id="2" orient="horz" pos="270">
          <p15:clr>
            <a:srgbClr val="A4A3A4"/>
          </p15:clr>
        </p15:guide>
        <p15:guide id="3" orient="horz" pos="681">
          <p15:clr>
            <a:srgbClr val="A4A3A4"/>
          </p15:clr>
        </p15:guide>
        <p15:guide id="4" orient="horz" pos="776">
          <p15:clr>
            <a:srgbClr val="A4A3A4"/>
          </p15:clr>
        </p15:guide>
        <p15:guide id="5" pos="312">
          <p15:clr>
            <a:srgbClr val="A4A3A4"/>
          </p15:clr>
        </p15:guide>
        <p15:guide id="6" pos="28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wa" initials="w"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1" autoAdjust="0"/>
    <p:restoredTop sz="77003" autoAdjust="0"/>
  </p:normalViewPr>
  <p:slideViewPr>
    <p:cSldViewPr snapToGrid="0" snapToObjects="1">
      <p:cViewPr varScale="1">
        <p:scale>
          <a:sx n="122" d="100"/>
          <a:sy n="122" d="100"/>
        </p:scale>
        <p:origin x="468" y="96"/>
      </p:cViewPr>
      <p:guideLst>
        <p:guide orient="horz" pos="2820"/>
        <p:guide orient="horz" pos="270"/>
        <p:guide orient="horz" pos="681"/>
        <p:guide orient="horz" pos="776"/>
        <p:guide pos="312"/>
        <p:guide pos="289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asp01\Users\WWA\temp\Kopie%20van%20wensen%20vs%20uitgaven%20skm%202309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'Grafieken Stakeholders'!$B$32</c:f>
              <c:strCache>
                <c:ptCount val="1"/>
                <c:pt idx="0">
                  <c:v>prioriteiten van stakeholders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'Grafieken Stakeholders'!$A$33:$A$38</c:f>
              <c:strCache>
                <c:ptCount val="6"/>
                <c:pt idx="0">
                  <c:v>huren laag houden</c:v>
                </c:pt>
                <c:pt idx="1">
                  <c:v>kwaliteit verbeteren</c:v>
                </c:pt>
                <c:pt idx="2">
                  <c:v>woningen bijbouwen</c:v>
                </c:pt>
                <c:pt idx="3">
                  <c:v>duurzaamheid</c:v>
                </c:pt>
                <c:pt idx="4">
                  <c:v>leefbaarheid buurt</c:v>
                </c:pt>
                <c:pt idx="5">
                  <c:v>monumenten behouden</c:v>
                </c:pt>
              </c:strCache>
            </c:strRef>
          </c:cat>
          <c:val>
            <c:numRef>
              <c:f>'Grafieken Stakeholders'!$B$33:$B$38</c:f>
              <c:numCache>
                <c:formatCode>0%</c:formatCode>
                <c:ptCount val="6"/>
                <c:pt idx="0">
                  <c:v>0.35</c:v>
                </c:pt>
                <c:pt idx="1">
                  <c:v>0.19</c:v>
                </c:pt>
                <c:pt idx="2">
                  <c:v>0.18</c:v>
                </c:pt>
                <c:pt idx="3">
                  <c:v>0.14000000000000001</c:v>
                </c:pt>
                <c:pt idx="4">
                  <c:v>0.1</c:v>
                </c:pt>
                <c:pt idx="5">
                  <c:v>0.05</c:v>
                </c:pt>
              </c:numCache>
            </c:numRef>
          </c:val>
        </c:ser>
        <c:ser>
          <c:idx val="1"/>
          <c:order val="1"/>
          <c:tx>
            <c:strRef>
              <c:f>'Grafieken Stakeholders'!$C$32</c:f>
              <c:strCache>
                <c:ptCount val="1"/>
                <c:pt idx="0">
                  <c:v>daadwerkelijke uitgaven EH</c:v>
                </c:pt>
              </c:strCache>
            </c:strRef>
          </c:tx>
          <c:invertIfNegative val="0"/>
          <c:dPt>
            <c:idx val="0"/>
            <c:invertIfNegative val="0"/>
            <c:bubble3D val="0"/>
            <c:spPr>
              <a:ln>
                <a:solidFill>
                  <a:srgbClr val="FF0000"/>
                </a:solidFill>
              </a:ln>
            </c:spPr>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'Grafieken Stakeholders'!$A$33:$A$38</c:f>
              <c:strCache>
                <c:ptCount val="6"/>
                <c:pt idx="0">
                  <c:v>huren laag houden</c:v>
                </c:pt>
                <c:pt idx="1">
                  <c:v>kwaliteit verbeteren</c:v>
                </c:pt>
                <c:pt idx="2">
                  <c:v>woningen bijbouwen</c:v>
                </c:pt>
                <c:pt idx="3">
                  <c:v>duurzaamheid</c:v>
                </c:pt>
                <c:pt idx="4">
                  <c:v>leefbaarheid buurt</c:v>
                </c:pt>
                <c:pt idx="5">
                  <c:v>monumenten behouden</c:v>
                </c:pt>
              </c:strCache>
            </c:strRef>
          </c:cat>
          <c:val>
            <c:numRef>
              <c:f>'Grafieken Stakeholders'!$C$33:$C$38</c:f>
              <c:numCache>
                <c:formatCode>0%</c:formatCode>
                <c:ptCount val="6"/>
                <c:pt idx="0">
                  <c:v>0.45</c:v>
                </c:pt>
                <c:pt idx="1">
                  <c:v>0.22</c:v>
                </c:pt>
                <c:pt idx="2">
                  <c:v>0.23</c:v>
                </c:pt>
                <c:pt idx="3">
                  <c:v>0.05</c:v>
                </c:pt>
                <c:pt idx="4">
                  <c:v>0.03</c:v>
                </c:pt>
                <c:pt idx="5">
                  <c:v>0.02</c:v>
                </c:pt>
              </c:numCache>
            </c:numRef>
          </c:val>
        </c:ser>
        <c:dLbls>
          <c:dLblPos val="inEnd"/>
          <c:showLegendKey val="0"/>
          <c:showVal val="1"/>
          <c:showCatName val="0"/>
          <c:showSerName val="0"/>
          <c:showPercent val="0"/>
          <c:showBubbleSize val="0"/>
        </c:dLbls>
        <c:gapWidth val="150"/>
        <c:axId val="210042296"/>
        <c:axId val="210042688"/>
      </c:barChart>
      <c:catAx>
        <c:axId val="210042296"/>
        <c:scaling>
          <c:orientation val="maxMin"/>
        </c:scaling>
        <c:delete val="0"/>
        <c:axPos val="l"/>
        <c:numFmt formatCode="General" sourceLinked="0"/>
        <c:majorTickMark val="out"/>
        <c:minorTickMark val="none"/>
        <c:tickLblPos val="nextTo"/>
        <c:crossAx val="210042688"/>
        <c:crosses val="autoZero"/>
        <c:auto val="1"/>
        <c:lblAlgn val="ctr"/>
        <c:lblOffset val="100"/>
        <c:noMultiLvlLbl val="0"/>
      </c:catAx>
      <c:valAx>
        <c:axId val="210042688"/>
        <c:scaling>
          <c:orientation val="minMax"/>
        </c:scaling>
        <c:delete val="0"/>
        <c:axPos val="t"/>
        <c:majorGridlines/>
        <c:numFmt formatCode="0%" sourceLinked="1"/>
        <c:majorTickMark val="out"/>
        <c:minorTickMark val="none"/>
        <c:tickLblPos val="nextTo"/>
        <c:crossAx val="210042296"/>
        <c:crosses val="autoZero"/>
        <c:crossBetween val="between"/>
      </c:valAx>
    </c:plotArea>
    <c:legend>
      <c:legendPos val="b"/>
      <c:overlay val="0"/>
    </c:legend>
    <c:plotVisOnly val="1"/>
    <c:dispBlanksAs val="gap"/>
    <c:showDLblsOverMax val="0"/>
  </c:chart>
  <c:txPr>
    <a:bodyPr/>
    <a:lstStyle/>
    <a:p>
      <a:pPr>
        <a:defRPr sz="1100"/>
      </a:pPr>
      <a:endParaRPr lang="nl-NL"/>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9-23T08:23:05.483" idx="7">
    <p:pos x="10" y="10"/>
    <p:text>Zou je hier niet meteen de huurkorting in kunnen meenemen. Volgende sheet vervalt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9-23T08:23:05.483" idx="10">
    <p:pos x="10" y="10"/>
    <p:text>Zou je hier niet meteen de huurkorting in kunnen meenemen. Volgende sheet vervalt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9-23T08:24:34.992" idx="3">
    <p:pos x="10" y="10"/>
    <p:text>Is dit relevant voor het dilemma investeren of beheren? Dit is een enorme cijferberg</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F86EF8F-7B16-4D86-9216-28CFCD31A809}" type="datetimeFigureOut">
              <a:rPr lang="nl-NL" smtClean="0"/>
              <a:t>30-11-2015</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356DE77-25E6-402C-A0EC-41CA840C1B1C}" type="slidenum">
              <a:rPr lang="nl-NL" smtClean="0"/>
              <a:t>‹nr.›</a:t>
            </a:fld>
            <a:endParaRPr lang="nl-NL"/>
          </a:p>
        </p:txBody>
      </p:sp>
    </p:spTree>
    <p:extLst>
      <p:ext uri="{BB962C8B-B14F-4D97-AF65-F5344CB8AC3E}">
        <p14:creationId xmlns:p14="http://schemas.microsoft.com/office/powerpoint/2010/main" val="9028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3C0BDD3-387E-4055-B80E-0188BFAEDFC2}" type="datetimeFigureOut">
              <a:rPr lang="nl-NL" smtClean="0"/>
              <a:t>30-11-2015</a:t>
            </a:fld>
            <a:endParaRPr lang="nl-NL"/>
          </a:p>
        </p:txBody>
      </p:sp>
      <p:sp>
        <p:nvSpPr>
          <p:cNvPr id="4" name="Tijdelijke aanduiding voor dia-afbeelding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5FE13ED-A8D9-48F5-A647-5DF61A4FA356}" type="slidenum">
              <a:rPr lang="nl-NL" smtClean="0"/>
              <a:t>‹nr.›</a:t>
            </a:fld>
            <a:endParaRPr lang="nl-NL"/>
          </a:p>
        </p:txBody>
      </p:sp>
    </p:spTree>
    <p:extLst>
      <p:ext uri="{BB962C8B-B14F-4D97-AF65-F5344CB8AC3E}">
        <p14:creationId xmlns:p14="http://schemas.microsoft.com/office/powerpoint/2010/main" val="45091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Bij</a:t>
            </a:r>
            <a:r>
              <a:rPr lang="nl-NL" baseline="0" dirty="0" smtClean="0"/>
              <a:t> de stakeholdersdialoog 2014 stond</a:t>
            </a:r>
            <a:r>
              <a:rPr lang="nl-NL" dirty="0" smtClean="0"/>
              <a:t> de besteding van het maatschappelijk budget centraal. Met</a:t>
            </a:r>
            <a:r>
              <a:rPr lang="nl-NL" baseline="0" dirty="0" smtClean="0"/>
              <a:t> het driekamermodel als vehikel liet Eigen Haard zien dat het opgaat aan investeringen en voor verreweg het grootste deel aan huurkorting. Vervolgens  stelden we onszelf de vraag:  </a:t>
            </a:r>
            <a:r>
              <a:rPr lang="nl-NL" dirty="0" smtClean="0"/>
              <a:t>Hoe zetten we dat budget het beste in? Een van de conclusies was toen dat naar rato van bezit een goed vertrekpunt is maar dat “daar waar de nood het hoogst is”  daarin het laatste woord heeft. Alleen hoe bepaal je dat?  </a:t>
            </a:r>
          </a:p>
          <a:p>
            <a:r>
              <a:rPr lang="nl-NL" dirty="0" smtClean="0"/>
              <a:t>Weliswaar is er in de woningwet de verplichting tot een regionale woonvisie maar maken we lokale</a:t>
            </a:r>
            <a:r>
              <a:rPr lang="nl-NL" baseline="0" dirty="0" smtClean="0"/>
              <a:t> afspraken en worden we daar ook op afgerekend. &lt; refereren aan de vluchtelingen problematiek?&gt; Daarnaast legt diezelfde wet ook  beperkingen op.  De te volgen werkwijze is dan ook : Wat willen we, wat kunnen we en wat mogen we?</a:t>
            </a:r>
          </a:p>
          <a:p>
            <a:endParaRPr lang="nl-NL" baseline="0" dirty="0" smtClean="0"/>
          </a:p>
          <a:p>
            <a:r>
              <a:rPr lang="nl-NL" baseline="0" dirty="0" smtClean="0"/>
              <a:t>In het volgende kwartier neem ik een voorschot op de dialoog na de pauze door een aantal van die vraagstukken te benoemen.</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2</a:t>
            </a:fld>
            <a:endParaRPr lang="nl-NL"/>
          </a:p>
        </p:txBody>
      </p:sp>
    </p:spTree>
    <p:extLst>
      <p:ext uri="{BB962C8B-B14F-4D97-AF65-F5344CB8AC3E}">
        <p14:creationId xmlns:p14="http://schemas.microsoft.com/office/powerpoint/2010/main" val="191324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Dit</a:t>
            </a:r>
            <a:r>
              <a:rPr lang="nl-NL" baseline="0" dirty="0" smtClean="0"/>
              <a:t> zijn de conclusies op basis van externe factoren en het onderzoek naar de nieuwe ondernemingsstrategie</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11</a:t>
            </a:fld>
            <a:endParaRPr lang="nl-NL"/>
          </a:p>
        </p:txBody>
      </p:sp>
    </p:spTree>
    <p:extLst>
      <p:ext uri="{BB962C8B-B14F-4D97-AF65-F5344CB8AC3E}">
        <p14:creationId xmlns:p14="http://schemas.microsoft.com/office/powerpoint/2010/main" val="7115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13 gemeenten betekent 13 woonvisies met dezelfde woningmarktgegevens en omgevingsontwikkelingen 13x anders geïnterpreteerd. Welke gezamenlijke vraagstukken stijgen daar boven uit? </a:t>
            </a:r>
          </a:p>
          <a:p>
            <a:pPr marL="171450" indent="-171450">
              <a:buFontTx/>
              <a:buChar char="-"/>
            </a:pPr>
            <a:r>
              <a:rPr lang="nl-NL" dirty="0" smtClean="0"/>
              <a:t>Nieuwe in- en</a:t>
            </a:r>
            <a:r>
              <a:rPr lang="nl-NL" baseline="0" dirty="0" smtClean="0"/>
              <a:t> uit</a:t>
            </a:r>
            <a:r>
              <a:rPr lang="nl-NL" dirty="0" smtClean="0"/>
              <a:t>stroom/Vluchtelingen</a:t>
            </a:r>
          </a:p>
          <a:p>
            <a:pPr marL="171450" indent="-171450">
              <a:buFontTx/>
              <a:buChar char="-"/>
            </a:pPr>
            <a:r>
              <a:rPr lang="nl-NL" dirty="0" smtClean="0"/>
              <a:t>Woonruimteverdeling</a:t>
            </a:r>
          </a:p>
          <a:p>
            <a:pPr marL="171450" indent="-171450">
              <a:buFontTx/>
              <a:buChar char="-"/>
            </a:pPr>
            <a:r>
              <a:rPr lang="nl-NL" dirty="0" smtClean="0"/>
              <a:t>Investeringsruimte regionaal opererende corporaties</a:t>
            </a:r>
          </a:p>
          <a:p>
            <a:pPr marL="0" indent="0">
              <a:buFontTx/>
              <a:buNone/>
            </a:pPr>
            <a:endParaRPr lang="nl-NL" dirty="0" smtClean="0"/>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12</a:t>
            </a:fld>
            <a:endParaRPr lang="nl-NL"/>
          </a:p>
        </p:txBody>
      </p:sp>
    </p:spTree>
    <p:extLst>
      <p:ext uri="{BB962C8B-B14F-4D97-AF65-F5344CB8AC3E}">
        <p14:creationId xmlns:p14="http://schemas.microsoft.com/office/powerpoint/2010/main" val="466335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In deze grafiek staan de investeringen geraamd voor de komende vijf jaar voor renovatie en nieuwbouw huurwoningen, afgezet tegen het aantal woningen dat Eigen Haard in die gemeente in exploitatie heeft. Zo wordt een beeld geschetst van onze inzet per gemeente.</a:t>
            </a:r>
          </a:p>
          <a:p>
            <a:endParaRPr lang="nl-NL" dirty="0" smtClean="0"/>
          </a:p>
          <a:p>
            <a:r>
              <a:rPr lang="nl-NL" dirty="0" smtClean="0"/>
              <a:t>In Amsterdam zijn de renovaties zo’n € 50.000 per woning duurder vanwege onder andere vooroorlogse bouw, geluidsisolatie, binnenklimaat en funderings-herstel. </a:t>
            </a:r>
          </a:p>
          <a:p>
            <a:r>
              <a:rPr lang="nl-NL" dirty="0" smtClean="0"/>
              <a:t>In</a:t>
            </a:r>
            <a:r>
              <a:rPr lang="nl-NL" baseline="0" dirty="0" smtClean="0"/>
              <a:t> Amstelveen de k</a:t>
            </a:r>
            <a:r>
              <a:rPr lang="nl-NL" dirty="0" smtClean="0"/>
              <a:t>omende jaren minder nieuwbouw in huursector. Lagere investeringen per woning. Oorzaak is naoorlogse bouw en renovatie in bewoonde toestand. </a:t>
            </a:r>
          </a:p>
          <a:p>
            <a:r>
              <a:rPr lang="nl-NL" dirty="0" smtClean="0"/>
              <a:t>In Zaanstad wordt alleen nieuwbouw opgeleverd in de duurdere sociale huur of vrije sector. De bouwkosten liggen hoger dan elders omdat de kwaliteit hoger is.</a:t>
            </a:r>
          </a:p>
          <a:p>
            <a:r>
              <a:rPr lang="nl-NL" dirty="0" smtClean="0"/>
              <a:t>In Landsmeer wordt relatief weinig geïnvesteerd.  In de komende vijf jaar wordt een beperkt aantal nieuwbouwwoningen opgeleverd. De verwachting is dat daarna veel renovaties aan de orde zijn.</a:t>
            </a:r>
          </a:p>
          <a:p>
            <a:r>
              <a:rPr lang="nl-NL" dirty="0" smtClean="0"/>
              <a:t>In</a:t>
            </a:r>
            <a:r>
              <a:rPr lang="nl-NL" baseline="0" dirty="0" smtClean="0"/>
              <a:t> Uithoorn een g</a:t>
            </a:r>
            <a:r>
              <a:rPr lang="nl-NL" dirty="0" smtClean="0"/>
              <a:t>root aantal nieuwbouwcomplexen op stapel, met name de </a:t>
            </a:r>
            <a:r>
              <a:rPr lang="nl-NL" dirty="0" err="1" smtClean="0"/>
              <a:t>Europarei</a:t>
            </a:r>
            <a:r>
              <a:rPr lang="nl-NL" dirty="0" smtClean="0"/>
              <a:t> waar sloop/nieuwbouw gepland is.</a:t>
            </a:r>
          </a:p>
          <a:p>
            <a:r>
              <a:rPr lang="nl-NL" dirty="0" smtClean="0"/>
              <a:t>In Ouder Amstel is de afgelopen jaren veel geïnvesteerd, de komende jaren wordt dat wat  minder. </a:t>
            </a:r>
          </a:p>
          <a:p>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13</a:t>
            </a:fld>
            <a:endParaRPr lang="nl-NL"/>
          </a:p>
        </p:txBody>
      </p:sp>
    </p:spTree>
    <p:extLst>
      <p:ext uri="{BB962C8B-B14F-4D97-AF65-F5344CB8AC3E}">
        <p14:creationId xmlns:p14="http://schemas.microsoft.com/office/powerpoint/2010/main" val="219385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7813" cy="3729038"/>
          </a:xfrm>
        </p:spPr>
      </p:sp>
      <p:sp>
        <p:nvSpPr>
          <p:cNvPr id="3" name="Tijdelijke aanduiding voor notities 2"/>
          <p:cNvSpPr>
            <a:spLocks noGrp="1"/>
          </p:cNvSpPr>
          <p:nvPr>
            <p:ph type="body" idx="1"/>
          </p:nvPr>
        </p:nvSpPr>
        <p:spPr/>
        <p:txBody>
          <a:bodyPr/>
          <a:lstStyle/>
          <a:p>
            <a:r>
              <a:rPr lang="nl-NL" dirty="0" smtClean="0"/>
              <a:t>SRA Noord  mist in dit plaatje omdat we daar te weinig gegevens voor hebben om die te kunnen plotten. Nu</a:t>
            </a:r>
            <a:r>
              <a:rPr lang="nl-NL" baseline="0" dirty="0" smtClean="0"/>
              <a:t> is SRA Noord overzichtelijk nl. voornamelijk nieuwbouw (</a:t>
            </a:r>
            <a:r>
              <a:rPr lang="nl-NL" baseline="0" dirty="0" err="1" smtClean="0"/>
              <a:t>Saendelft</a:t>
            </a:r>
            <a:r>
              <a:rPr lang="nl-NL" baseline="0" dirty="0" smtClean="0"/>
              <a:t>, Zaanse strip) en de gemeente Landsmeer. Die scoren niet aan de linkerkant.</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14</a:t>
            </a:fld>
            <a:endParaRPr lang="nl-NL"/>
          </a:p>
        </p:txBody>
      </p:sp>
    </p:spTree>
    <p:extLst>
      <p:ext uri="{BB962C8B-B14F-4D97-AF65-F5344CB8AC3E}">
        <p14:creationId xmlns:p14="http://schemas.microsoft.com/office/powerpoint/2010/main" val="103900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16</a:t>
            </a:fld>
            <a:endParaRPr lang="nl-NL"/>
          </a:p>
        </p:txBody>
      </p:sp>
    </p:spTree>
    <p:extLst>
      <p:ext uri="{BB962C8B-B14F-4D97-AF65-F5344CB8AC3E}">
        <p14:creationId xmlns:p14="http://schemas.microsoft.com/office/powerpoint/2010/main" val="2518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F643B96-FD63-490B-A215-10BC1947F619}" type="slidenum">
              <a:rPr lang="nl-NL" altLang="nl-NL" smtClean="0"/>
              <a:pPr algn="r" eaLnBrk="1" hangingPunct="1">
                <a:spcBef>
                  <a:spcPct val="0"/>
                </a:spcBef>
              </a:pPr>
              <a:t>3</a:t>
            </a:fld>
            <a:endParaRPr lang="nl-NL" altLang="nl-NL" smtClean="0"/>
          </a:p>
        </p:txBody>
      </p:sp>
      <p:sp>
        <p:nvSpPr>
          <p:cNvPr id="22531" name="Rectangle 2"/>
          <p:cNvSpPr>
            <a:spLocks noGrp="1" noRot="1" noChangeAspect="1" noChangeArrowheads="1" noTextEdit="1"/>
          </p:cNvSpPr>
          <p:nvPr>
            <p:ph type="sldImg"/>
          </p:nvPr>
        </p:nvSpPr>
        <p:spPr>
          <a:xfrm>
            <a:off x="90488" y="746125"/>
            <a:ext cx="6626225" cy="3727450"/>
          </a:xfrm>
          <a:ln/>
        </p:spPr>
      </p:sp>
      <p:sp>
        <p:nvSpPr>
          <p:cNvPr id="22532" name="Rectangle 3"/>
          <p:cNvSpPr>
            <a:spLocks noGrp="1" noChangeArrowheads="1"/>
          </p:cNvSpPr>
          <p:nvPr>
            <p:ph type="body" idx="1"/>
          </p:nvPr>
        </p:nvSpPr>
        <p:spPr>
          <a:xfrm>
            <a:off x="680561" y="4723448"/>
            <a:ext cx="5446066" cy="4473119"/>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nl-NL" altLang="nl-NL" smtClean="0"/>
          </a:p>
        </p:txBody>
      </p:sp>
    </p:spTree>
    <p:extLst>
      <p:ext uri="{BB962C8B-B14F-4D97-AF65-F5344CB8AC3E}">
        <p14:creationId xmlns:p14="http://schemas.microsoft.com/office/powerpoint/2010/main" val="280483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Opbouw:</a:t>
            </a:r>
          </a:p>
          <a:p>
            <a:pPr marL="228600" indent="-228600">
              <a:buAutoNum type="arabicPeriod"/>
            </a:pPr>
            <a:r>
              <a:rPr lang="nl-NL" baseline="0" dirty="0" smtClean="0"/>
              <a:t>50% woningen is te liberaliseren</a:t>
            </a:r>
          </a:p>
          <a:p>
            <a:pPr marL="228600" indent="-228600">
              <a:buAutoNum type="arabicPeriod"/>
            </a:pPr>
            <a:r>
              <a:rPr lang="nl-NL" baseline="0" dirty="0" smtClean="0"/>
              <a:t>We verhuren 78% van onze woningen ‘betaalbaar’: onder de aftoppingsgrenzen voor de huurtoeslag (€ 577/ € 618)</a:t>
            </a:r>
          </a:p>
          <a:p>
            <a:pPr marL="228600" indent="-228600">
              <a:buAutoNum type="arabicPeriod"/>
            </a:pPr>
            <a:r>
              <a:rPr lang="nl-NL" baseline="0" dirty="0" smtClean="0"/>
              <a:t>Scheefhuurders in alle huurprijsklassen, ook &gt;43.000</a:t>
            </a:r>
          </a:p>
          <a:p>
            <a:pPr marL="0" indent="0">
              <a:buNone/>
            </a:pPr>
            <a:endParaRPr lang="nl-NL" dirty="0" smtClean="0"/>
          </a:p>
          <a:p>
            <a:pPr marL="0" indent="0">
              <a:buNone/>
            </a:pPr>
            <a:r>
              <a:rPr lang="nl-NL" dirty="0" smtClean="0"/>
              <a:t>Hierbij opmerken: verdeling stolt door huursom</a:t>
            </a:r>
          </a:p>
          <a:p>
            <a:r>
              <a:rPr lang="nl-NL" dirty="0" smtClean="0"/>
              <a:t>Legitimatie ‘goedkope VSH’ VSH is doorstroming</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4</a:t>
            </a:fld>
            <a:endParaRPr lang="nl-NL"/>
          </a:p>
        </p:txBody>
      </p:sp>
    </p:spTree>
    <p:extLst>
      <p:ext uri="{BB962C8B-B14F-4D97-AF65-F5344CB8AC3E}">
        <p14:creationId xmlns:p14="http://schemas.microsoft.com/office/powerpoint/2010/main" val="64638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Opbouw:</a:t>
            </a:r>
          </a:p>
          <a:p>
            <a:pPr marL="228600" indent="-228600">
              <a:buAutoNum type="arabicPeriod"/>
            </a:pPr>
            <a:r>
              <a:rPr lang="nl-NL" baseline="0" dirty="0" smtClean="0"/>
              <a:t>50% woningen is te liberaliseren</a:t>
            </a:r>
          </a:p>
          <a:p>
            <a:pPr marL="228600" indent="-228600">
              <a:buAutoNum type="arabicPeriod"/>
            </a:pPr>
            <a:r>
              <a:rPr lang="nl-NL" baseline="0" dirty="0" smtClean="0"/>
              <a:t>We verhuren 78% van onze woningen ‘betaalbaar’: onder de aftoppingsgrenzen voor de huurtoeslag (€ 577/ € 618)</a:t>
            </a:r>
          </a:p>
          <a:p>
            <a:pPr marL="228600" indent="-228600">
              <a:buAutoNum type="arabicPeriod"/>
            </a:pPr>
            <a:r>
              <a:rPr lang="nl-NL" baseline="0" dirty="0" smtClean="0"/>
              <a:t>Scheefhuurders in alle huurprijsklassen, ook &gt;43.000</a:t>
            </a:r>
          </a:p>
          <a:p>
            <a:pPr marL="0" indent="0">
              <a:buNone/>
            </a:pPr>
            <a:endParaRPr lang="nl-NL" dirty="0" smtClean="0"/>
          </a:p>
          <a:p>
            <a:pPr marL="0" indent="0">
              <a:buNone/>
            </a:pPr>
            <a:r>
              <a:rPr lang="nl-NL" dirty="0" smtClean="0"/>
              <a:t>Hierbij opmerken: verdeling stolt door huursom</a:t>
            </a:r>
          </a:p>
          <a:p>
            <a:r>
              <a:rPr lang="nl-NL" dirty="0" smtClean="0"/>
              <a:t>Legitimatie ‘goedkope VSH’ VSH is doorstroming</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5</a:t>
            </a:fld>
            <a:endParaRPr lang="nl-NL"/>
          </a:p>
        </p:txBody>
      </p:sp>
    </p:spTree>
    <p:extLst>
      <p:ext uri="{BB962C8B-B14F-4D97-AF65-F5344CB8AC3E}">
        <p14:creationId xmlns:p14="http://schemas.microsoft.com/office/powerpoint/2010/main" val="64638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Het</a:t>
            </a:r>
            <a:r>
              <a:rPr lang="nl-NL" baseline="0" dirty="0" smtClean="0"/>
              <a:t> </a:t>
            </a:r>
            <a:r>
              <a:rPr lang="nl-NL" dirty="0" smtClean="0"/>
              <a:t>Maatschappelijk budget kamer kunnen we uitsplitsen naar vier categorieën: leefbaarheid, huurkorting, sociale interventies</a:t>
            </a:r>
            <a:r>
              <a:rPr lang="nl-NL" baseline="0" dirty="0" smtClean="0"/>
              <a:t> </a:t>
            </a:r>
            <a:r>
              <a:rPr lang="nl-NL" dirty="0" smtClean="0"/>
              <a:t>en (des)investeren. </a:t>
            </a:r>
          </a:p>
          <a:p>
            <a:r>
              <a:rPr lang="nl-NL" dirty="0" smtClean="0"/>
              <a:t>Leefbaarheid (niet in afbeelding</a:t>
            </a:r>
            <a:r>
              <a:rPr lang="nl-NL" baseline="0" dirty="0" smtClean="0"/>
              <a:t> want niet </a:t>
            </a:r>
            <a:r>
              <a:rPr lang="nl-NL" baseline="0" dirty="0" err="1" smtClean="0"/>
              <a:t>vastgoedgerelateerd</a:t>
            </a:r>
            <a:r>
              <a:rPr lang="nl-NL" baseline="0" dirty="0" smtClean="0"/>
              <a:t>) </a:t>
            </a:r>
            <a:r>
              <a:rPr lang="nl-NL" dirty="0" smtClean="0"/>
              <a:t>heeft betrekking op de sociale en fysieke leefbaarheidsactiviteiten als PKVW , toegankelijkheid, wijkmeesters en woonfraude. </a:t>
            </a:r>
          </a:p>
          <a:p>
            <a:r>
              <a:rPr lang="nl-NL" dirty="0" smtClean="0"/>
              <a:t>Sociale interventies heeft betrekking op bewuste maatschappelijke uitgaven voor sociaal beheer (die een marktpartij</a:t>
            </a:r>
            <a:r>
              <a:rPr lang="nl-NL" baseline="0" dirty="0" smtClean="0"/>
              <a:t> niet doet)</a:t>
            </a:r>
            <a:r>
              <a:rPr lang="nl-NL" dirty="0" smtClean="0"/>
              <a:t>: wijkbeheerders, medewerkers</a:t>
            </a:r>
            <a:r>
              <a:rPr lang="nl-NL" baseline="0" dirty="0" smtClean="0"/>
              <a:t> zorg en overlast</a:t>
            </a:r>
            <a:r>
              <a:rPr lang="nl-NL" dirty="0" smtClean="0"/>
              <a:t>. </a:t>
            </a:r>
          </a:p>
          <a:p>
            <a:r>
              <a:rPr lang="nl-NL" dirty="0" smtClean="0"/>
              <a:t>Het maatschappelijk budget (des)investeren ontstaat door sloop en door verschillen</a:t>
            </a:r>
            <a:r>
              <a:rPr lang="nl-NL" baseline="0" dirty="0" smtClean="0"/>
              <a:t> tussen stichtingskosten bij renovaties en de marktwaarde na de ingreep (bij monumentale panden bijvoorbeeld). </a:t>
            </a:r>
          </a:p>
          <a:p>
            <a:endParaRPr lang="nl-NL" dirty="0" smtClean="0"/>
          </a:p>
          <a:p>
            <a:r>
              <a:rPr lang="nl-NL" dirty="0" smtClean="0"/>
              <a:t>Ten opzichte van het DKM jaarverslag 2013 zien we dat het Maatschappelijk budget met bijna € 70 mln. krimpt (2013: € 241 mln. 2014: € 172 mln.).  Ondermeer door de oplopende verhuurdersheffing</a:t>
            </a:r>
            <a:r>
              <a:rPr lang="nl-NL" baseline="0" dirty="0" smtClean="0"/>
              <a:t> en </a:t>
            </a:r>
            <a:r>
              <a:rPr lang="nl-NL" dirty="0" smtClean="0"/>
              <a:t>een daling van de huurkorting (lees: huurverhoging).</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6</a:t>
            </a:fld>
            <a:endParaRPr lang="nl-NL"/>
          </a:p>
        </p:txBody>
      </p:sp>
    </p:spTree>
    <p:extLst>
      <p:ext uri="{BB962C8B-B14F-4D97-AF65-F5344CB8AC3E}">
        <p14:creationId xmlns:p14="http://schemas.microsoft.com/office/powerpoint/2010/main" val="126844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pPr lvl="2"/>
            <a:r>
              <a:rPr lang="nl-NL" dirty="0" smtClean="0"/>
              <a:t>Dit gebeurt om ons</a:t>
            </a:r>
            <a:r>
              <a:rPr lang="nl-NL" baseline="0" dirty="0" smtClean="0"/>
              <a:t> heen</a:t>
            </a:r>
            <a:endParaRPr lang="nl-NL" dirty="0" smtClean="0"/>
          </a:p>
          <a:p>
            <a:pPr lvl="2"/>
            <a:endParaRPr lang="nl-NL" dirty="0" smtClean="0"/>
          </a:p>
          <a:p>
            <a:pPr lvl="2"/>
            <a:r>
              <a:rPr lang="nl-NL" dirty="0" smtClean="0"/>
              <a:t>indexatie + harmonisatie + liberalisatie</a:t>
            </a:r>
          </a:p>
          <a:p>
            <a:pPr lvl="2"/>
            <a:r>
              <a:rPr lang="nl-NL" dirty="0" smtClean="0"/>
              <a:t>+ inkomensafhankelijke huur scheefhuurders</a:t>
            </a:r>
          </a:p>
          <a:p>
            <a:pPr lvl="2"/>
            <a:r>
              <a:rPr lang="nl-NL" dirty="0" smtClean="0"/>
              <a:t>extra huurinkomsten inzetten voor investeringen in prestatieafspraken</a:t>
            </a:r>
          </a:p>
          <a:p>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7</a:t>
            </a:fld>
            <a:endParaRPr lang="nl-NL"/>
          </a:p>
        </p:txBody>
      </p:sp>
    </p:spTree>
    <p:extLst>
      <p:ext uri="{BB962C8B-B14F-4D97-AF65-F5344CB8AC3E}">
        <p14:creationId xmlns:p14="http://schemas.microsoft.com/office/powerpoint/2010/main" val="271319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En wat willen</a:t>
            </a:r>
            <a:r>
              <a:rPr lang="nl-NL" baseline="0" dirty="0" smtClean="0"/>
              <a:t> onze huurders, woningzoekenden en stakeholders</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8</a:t>
            </a:fld>
            <a:endParaRPr lang="nl-NL"/>
          </a:p>
        </p:txBody>
      </p:sp>
    </p:spTree>
    <p:extLst>
      <p:ext uri="{BB962C8B-B14F-4D97-AF65-F5344CB8AC3E}">
        <p14:creationId xmlns:p14="http://schemas.microsoft.com/office/powerpoint/2010/main" val="398454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pPr lvl="2"/>
            <a:r>
              <a:rPr lang="nl-NL" dirty="0" smtClean="0"/>
              <a:t>Dit gebeurt om ons</a:t>
            </a:r>
            <a:r>
              <a:rPr lang="nl-NL" baseline="0" dirty="0" smtClean="0"/>
              <a:t> heen</a:t>
            </a:r>
            <a:endParaRPr lang="nl-NL" dirty="0" smtClean="0"/>
          </a:p>
          <a:p>
            <a:pPr lvl="2"/>
            <a:endParaRPr lang="nl-NL" dirty="0" smtClean="0"/>
          </a:p>
          <a:p>
            <a:pPr lvl="2"/>
            <a:r>
              <a:rPr lang="nl-NL" dirty="0" smtClean="0"/>
              <a:t>indexatie + harmonisatie + liberalisatie</a:t>
            </a:r>
          </a:p>
          <a:p>
            <a:pPr lvl="2"/>
            <a:r>
              <a:rPr lang="nl-NL" dirty="0" smtClean="0"/>
              <a:t>+ inkomensafhankelijke huur scheefhuurders</a:t>
            </a:r>
          </a:p>
          <a:p>
            <a:pPr lvl="2"/>
            <a:r>
              <a:rPr lang="nl-NL" dirty="0" smtClean="0"/>
              <a:t>extra huurinkomsten inzetten voor investeringen in prestatieafspraken</a:t>
            </a:r>
          </a:p>
          <a:p>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9</a:t>
            </a:fld>
            <a:endParaRPr lang="nl-NL"/>
          </a:p>
        </p:txBody>
      </p:sp>
    </p:spTree>
    <p:extLst>
      <p:ext uri="{BB962C8B-B14F-4D97-AF65-F5344CB8AC3E}">
        <p14:creationId xmlns:p14="http://schemas.microsoft.com/office/powerpoint/2010/main" val="271319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9400" cy="3729038"/>
          </a:xfrm>
        </p:spPr>
      </p:sp>
      <p:sp>
        <p:nvSpPr>
          <p:cNvPr id="3" name="Tijdelijke aanduiding voor notities 2"/>
          <p:cNvSpPr>
            <a:spLocks noGrp="1"/>
          </p:cNvSpPr>
          <p:nvPr>
            <p:ph type="body" idx="1"/>
          </p:nvPr>
        </p:nvSpPr>
        <p:spPr/>
        <p:txBody>
          <a:bodyPr/>
          <a:lstStyle/>
          <a:p>
            <a:r>
              <a:rPr lang="nl-NL" dirty="0" smtClean="0"/>
              <a:t>Dit</a:t>
            </a:r>
            <a:r>
              <a:rPr lang="nl-NL" baseline="0" dirty="0" smtClean="0"/>
              <a:t> zijn de conclusies op basis van externe factoren en het onderzoek naar de nieuwe ondernemingsstrategie</a:t>
            </a:r>
            <a:endParaRPr lang="nl-NL" dirty="0"/>
          </a:p>
        </p:txBody>
      </p:sp>
      <p:sp>
        <p:nvSpPr>
          <p:cNvPr id="4" name="Tijdelijke aanduiding voor dianummer 3"/>
          <p:cNvSpPr>
            <a:spLocks noGrp="1"/>
          </p:cNvSpPr>
          <p:nvPr>
            <p:ph type="sldNum" sz="quarter" idx="10"/>
          </p:nvPr>
        </p:nvSpPr>
        <p:spPr/>
        <p:txBody>
          <a:bodyPr/>
          <a:lstStyle/>
          <a:p>
            <a:fld id="{55FE13ED-A8D9-48F5-A647-5DF61A4FA356}" type="slidenum">
              <a:rPr lang="nl-NL" smtClean="0"/>
              <a:t>10</a:t>
            </a:fld>
            <a:endParaRPr lang="nl-NL"/>
          </a:p>
        </p:txBody>
      </p:sp>
    </p:spTree>
    <p:extLst>
      <p:ext uri="{BB962C8B-B14F-4D97-AF65-F5344CB8AC3E}">
        <p14:creationId xmlns:p14="http://schemas.microsoft.com/office/powerpoint/2010/main" val="7115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 name="Afbeelding 4" descr="DG005_Powerpoint_V3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1" y="0"/>
            <a:ext cx="9121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62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95300" y="428625"/>
            <a:ext cx="8191500" cy="652462"/>
          </a:xfrm>
          <a:prstGeom prst="rect">
            <a:avLst/>
          </a:prstGeo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495300" y="1231106"/>
            <a:ext cx="8191500" cy="3245644"/>
          </a:xfrm>
          <a:prstGeom prst="rect">
            <a:avLst/>
          </a:prstGeom>
        </p:spPr>
        <p:txBody>
          <a:bodyPr/>
          <a:lstStyle>
            <a:lvl3pPr marL="534988" indent="-153988">
              <a:defRPr/>
            </a:lvl3pPr>
            <a:lvl4pPr marL="719138" indent="-166688">
              <a:defRPr/>
            </a:lvl4pPr>
            <a:lvl5pPr marL="896938" indent="-169863">
              <a:defRPr/>
            </a:lvl5pPr>
          </a:lstStyle>
          <a:p>
            <a:pPr lvl="0"/>
            <a:r>
              <a:rPr lang="nl-NL" smtClean="0"/>
              <a:t>Klik om de modelstijlen te bewerken</a:t>
            </a:r>
          </a:p>
          <a:p>
            <a:pPr lvl="1"/>
            <a:r>
              <a:rPr lang="nl-NL" smtClean="0"/>
              <a:t>Tweede niveau</a:t>
            </a:r>
          </a:p>
        </p:txBody>
      </p:sp>
    </p:spTree>
    <p:extLst>
      <p:ext uri="{BB962C8B-B14F-4D97-AF65-F5344CB8AC3E}">
        <p14:creationId xmlns:p14="http://schemas.microsoft.com/office/powerpoint/2010/main" val="93760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p>
            <a:r>
              <a:rPr lang="nl-NL" smtClean="0"/>
              <a:t>Klik om de stijl te bewerken</a:t>
            </a:r>
            <a:endParaRPr lang="nl-NL"/>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5721D1B0-CAA0-431D-BDC0-AC5A5D841BAE}" type="slidenum">
              <a:rPr lang="nl-NL"/>
              <a:pPr>
                <a:defRPr/>
              </a:pPr>
              <a:t>‹nr.›</a:t>
            </a:fld>
            <a:endParaRPr lang="nl-NL"/>
          </a:p>
        </p:txBody>
      </p:sp>
    </p:spTree>
    <p:extLst>
      <p:ext uri="{BB962C8B-B14F-4D97-AF65-F5344CB8AC3E}">
        <p14:creationId xmlns:p14="http://schemas.microsoft.com/office/powerpoint/2010/main" val="378793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14"/>
          <p:cNvSpPr>
            <a:spLocks noGrp="1" noChangeArrowheads="1"/>
          </p:cNvSpPr>
          <p:nvPr>
            <p:ph type="ctrTitle"/>
          </p:nvPr>
        </p:nvSpPr>
        <p:spPr>
          <a:xfrm>
            <a:off x="455614" y="3896916"/>
            <a:ext cx="3971925" cy="314325"/>
          </a:xfrm>
          <a:ln w="12700" algn="ctr"/>
        </p:spPr>
        <p:txBody>
          <a:bodyPr lIns="0" tIns="0" rIns="42569" bIns="0" anchor="t"/>
          <a:lstStyle>
            <a:lvl1pPr marL="57150" defTabSz="914400">
              <a:defRPr sz="2900" smtClean="0">
                <a:solidFill>
                  <a:srgbClr val="0A2254"/>
                </a:solidFill>
                <a:ea typeface="ＭＳ Ｐゴシック" charset="-128"/>
                <a:cs typeface="Arial" charset="0"/>
              </a:defRPr>
            </a:lvl1pPr>
          </a:lstStyle>
          <a:p>
            <a:r>
              <a:rPr lang="nl-NL" smtClean="0"/>
              <a:t>Klik om de stijl te bewerken</a:t>
            </a:r>
            <a:endParaRPr lang="nl-NL" dirty="0" smtClean="0"/>
          </a:p>
        </p:txBody>
      </p:sp>
      <p:sp>
        <p:nvSpPr>
          <p:cNvPr id="21507" name="Rectangle 15"/>
          <p:cNvSpPr>
            <a:spLocks noGrp="1" noChangeArrowheads="1"/>
          </p:cNvSpPr>
          <p:nvPr>
            <p:ph type="subTitle" idx="1"/>
          </p:nvPr>
        </p:nvSpPr>
        <p:spPr>
          <a:xfrm>
            <a:off x="455614" y="4205287"/>
            <a:ext cx="3971925" cy="301229"/>
          </a:xfrm>
          <a:ln w="12700" algn="ctr"/>
        </p:spPr>
        <p:txBody>
          <a:bodyPr lIns="0" tIns="0" rIns="57799" bIns="0"/>
          <a:lstStyle>
            <a:lvl1pPr marL="57150" indent="0" defTabSz="914400">
              <a:spcBef>
                <a:spcPct val="0"/>
              </a:spcBef>
              <a:buClrTx/>
              <a:buFontTx/>
              <a:buNone/>
              <a:defRPr sz="2400" smtClean="0">
                <a:ea typeface="ＭＳ Ｐゴシック" charset="-128"/>
                <a:cs typeface="Arial" charset="0"/>
              </a:defRPr>
            </a:lvl1pPr>
          </a:lstStyle>
          <a:p>
            <a:r>
              <a:rPr lang="nl-NL" smtClean="0"/>
              <a:t>Klik om het opmaakprofiel van de modelondertitel te bewerken</a:t>
            </a:r>
            <a:endParaRPr lang="nl-NL" dirty="0" smtClean="0"/>
          </a:p>
        </p:txBody>
      </p:sp>
    </p:spTree>
    <p:extLst>
      <p:ext uri="{BB962C8B-B14F-4D97-AF65-F5344CB8AC3E}">
        <p14:creationId xmlns:p14="http://schemas.microsoft.com/office/powerpoint/2010/main" val="264194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tel 1"/>
          <p:cNvSpPr>
            <a:spLocks noGrp="1"/>
          </p:cNvSpPr>
          <p:nvPr>
            <p:ph type="title"/>
          </p:nvPr>
        </p:nvSpPr>
        <p:spPr>
          <a:xfrm>
            <a:off x="873125" y="260747"/>
            <a:ext cx="7011988" cy="342900"/>
          </a:xfrm>
        </p:spPr>
        <p:txBody>
          <a:bodyPr/>
          <a:lstStyle/>
          <a:p>
            <a:r>
              <a:rPr lang="en-US" smtClean="0"/>
              <a:t>Click to edit Master title style</a:t>
            </a:r>
            <a:endParaRPr lang="nl-NL" dirty="0"/>
          </a:p>
        </p:txBody>
      </p:sp>
      <p:sp>
        <p:nvSpPr>
          <p:cNvPr id="5" name="Tijdelijke aanduiding voor inhoud 2"/>
          <p:cNvSpPr>
            <a:spLocks noGrp="1"/>
          </p:cNvSpPr>
          <p:nvPr>
            <p:ph idx="1"/>
          </p:nvPr>
        </p:nvSpPr>
        <p:spPr>
          <a:xfrm>
            <a:off x="390525" y="844153"/>
            <a:ext cx="8305800" cy="4157663"/>
          </a:xfrm>
        </p:spPr>
        <p:txBody>
          <a:bodyPr/>
          <a:lstStyle>
            <a:lvl1pPr>
              <a:buFont typeface="Wingdings" charset="2"/>
              <a:buChar char="§"/>
              <a:defRPr sz="2200"/>
            </a:lvl1pPr>
            <a:lvl2pPr>
              <a:buFont typeface="Arial" pitchFamily="34" charset="0"/>
              <a:buChar char="•"/>
              <a:defRPr sz="2100"/>
            </a:lvl2pPr>
            <a:lvl3pPr>
              <a:buFont typeface="Arial" pitchFamily="34" charset="0"/>
              <a:buChar char="-"/>
              <a:defRPr sz="1900"/>
            </a:lvl3pPr>
            <a:lvl4pPr>
              <a:buFont typeface="Arial" pitchFamily="34" charset="0"/>
              <a:buChar char="-"/>
              <a:defRPr sz="1900"/>
            </a:lvl4pPr>
            <a:lvl5pPr>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0124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atste dia (afsluiting)">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1"/>
          <p:cNvSpPr>
            <a:spLocks/>
          </p:cNvSpPr>
          <p:nvPr userDrawn="1"/>
        </p:nvSpPr>
        <p:spPr bwMode="auto">
          <a:xfrm>
            <a:off x="6197600" y="3536157"/>
            <a:ext cx="2946400" cy="803672"/>
          </a:xfrm>
          <a:prstGeom prst="rect">
            <a:avLst/>
          </a:prstGeom>
          <a:noFill/>
          <a:ln w="12700">
            <a:noFill/>
            <a:miter lim="800000"/>
            <a:headEnd/>
            <a:tailEnd/>
          </a:ln>
        </p:spPr>
        <p:txBody>
          <a:bodyPr lIns="0" tIns="0" rIns="42569" bIns="0"/>
          <a:lstStyle/>
          <a:p>
            <a:pPr marL="265113" indent="-233363" defTabSz="673100" eaLnBrk="0" hangingPunct="0">
              <a:spcBef>
                <a:spcPts val="475"/>
              </a:spcBef>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latin typeface="Arial" charset="0"/>
                <a:ea typeface="ＭＳ Ｐゴシック" charset="-128"/>
                <a:cs typeface="+mn-cs"/>
                <a:sym typeface="Arial" charset="0"/>
              </a:rPr>
              <a:t>Switzerland, Pfäffikon</a:t>
            </a:r>
            <a:endParaRPr lang="en-US" sz="1400" dirty="0">
              <a:solidFill>
                <a:srgbClr val="031E51"/>
              </a:solidFill>
              <a:latin typeface="Arial" charset="0"/>
              <a:ea typeface="ＭＳ Ｐゴシック" charset="-128"/>
              <a:cs typeface="+mn-cs"/>
              <a:sym typeface="Arial" charset="0"/>
            </a:endParaRP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Poststrasse 4, 8808 Pfäffikon SZ</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Tel:      +41 (0)55 410 38 38</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Fax:     +41 (0)55 410 80 36</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E-mail: info@ortec-finance.com</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Web:    www.ortec-finance.ch</a:t>
            </a:r>
            <a:endParaRPr lang="en-US" sz="1000" dirty="0">
              <a:solidFill>
                <a:srgbClr val="002154"/>
              </a:solidFill>
              <a:latin typeface="Arial" charset="0"/>
              <a:ea typeface="ＭＳ Ｐゴシック" charset="-128"/>
              <a:sym typeface="Arial" charset="0"/>
            </a:endParaRPr>
          </a:p>
        </p:txBody>
      </p:sp>
      <p:sp>
        <p:nvSpPr>
          <p:cNvPr id="5" name="Rectangle 5"/>
          <p:cNvSpPr>
            <a:spLocks/>
          </p:cNvSpPr>
          <p:nvPr userDrawn="1"/>
        </p:nvSpPr>
        <p:spPr bwMode="auto">
          <a:xfrm>
            <a:off x="6197600" y="2732485"/>
            <a:ext cx="2946400" cy="750094"/>
          </a:xfrm>
          <a:prstGeom prst="rect">
            <a:avLst/>
          </a:prstGeom>
          <a:noFill/>
          <a:ln w="12700">
            <a:noFill/>
            <a:miter lim="800000"/>
            <a:headEnd/>
            <a:tailEnd/>
          </a:ln>
        </p:spPr>
        <p:txBody>
          <a:bodyPr lIns="0" tIns="0" rIns="42569" bIns="0"/>
          <a:lstStyle/>
          <a:p>
            <a:pPr marL="265113" indent="-233363" defTabSz="673100" eaLnBrk="0" hangingPunct="0">
              <a:spcBef>
                <a:spcPts val="475"/>
              </a:spcBef>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latin typeface="Arial" charset="0"/>
                <a:ea typeface="ＭＳ Ｐゴシック" charset="-128"/>
                <a:sym typeface="Arial" charset="0"/>
              </a:rPr>
              <a:t>United Kingdom, London</a:t>
            </a:r>
            <a:endParaRPr lang="en-US" sz="1400" dirty="0">
              <a:solidFill>
                <a:srgbClr val="031E51"/>
              </a:solidFill>
              <a:latin typeface="Arial" charset="0"/>
              <a:ea typeface="ＭＳ Ｐゴシック" charset="-128"/>
              <a:cs typeface="+mn-cs"/>
              <a:sym typeface="Arial" charset="0"/>
            </a:endParaRP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23 Austin Friars, London EC2N 2QP</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Tel:      +44 (0)20 3178 39 13</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Fax:     +44 (0)20 3178 61 64</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E-mail: info@ortec-finance.com</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Web:    www.ortec-finance.co.uk</a:t>
            </a:r>
          </a:p>
        </p:txBody>
      </p:sp>
      <p:sp>
        <p:nvSpPr>
          <p:cNvPr id="6" name="Rectangle 6"/>
          <p:cNvSpPr>
            <a:spLocks/>
          </p:cNvSpPr>
          <p:nvPr userDrawn="1"/>
        </p:nvSpPr>
        <p:spPr bwMode="auto">
          <a:xfrm>
            <a:off x="6197600" y="1875235"/>
            <a:ext cx="2946400" cy="803672"/>
          </a:xfrm>
          <a:prstGeom prst="rect">
            <a:avLst/>
          </a:prstGeom>
          <a:noFill/>
          <a:ln w="12700">
            <a:noFill/>
            <a:miter lim="800000"/>
            <a:headEnd/>
            <a:tailEnd/>
          </a:ln>
        </p:spPr>
        <p:txBody>
          <a:bodyPr lIns="0" tIns="0" rIns="42569" bIns="0"/>
          <a:lstStyle/>
          <a:p>
            <a:pPr marL="265113" indent="-233363" defTabSz="673100" eaLnBrk="0" hangingPunct="0">
              <a:spcBef>
                <a:spcPts val="475"/>
              </a:spcBef>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latin typeface="Arial" charset="0"/>
                <a:ea typeface="ＭＳ Ｐゴシック" charset="-128"/>
                <a:sym typeface="Arial" charset="0"/>
              </a:rPr>
              <a:t>The Netherlands, Amsterdam</a:t>
            </a:r>
            <a:endParaRPr lang="en-US" sz="1400" dirty="0">
              <a:solidFill>
                <a:srgbClr val="031E51"/>
              </a:solidFill>
              <a:latin typeface="Arial" charset="0"/>
              <a:ea typeface="ＭＳ Ｐゴシック" charset="-128"/>
              <a:cs typeface="+mn-cs"/>
              <a:sym typeface="Arial" charset="0"/>
            </a:endParaRP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nl-NL" sz="1000" dirty="0">
                <a:solidFill>
                  <a:srgbClr val="002154"/>
                </a:solidFill>
                <a:latin typeface="Arial" charset="0"/>
                <a:ea typeface="ＭＳ Ｐゴシック" charset="-128"/>
                <a:cs typeface="+mn-cs"/>
                <a:sym typeface="Arial" charset="0"/>
              </a:rPr>
              <a:t>Barajasweg 10, 1043 CP  Amsterdam</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Tel:      +31 (0)20 700 97 00</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Fax:     +31 (0)20 700 97 01</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E-mail: info@ortec-finance.com</a:t>
            </a:r>
          </a:p>
          <a:p>
            <a:pPr marL="265113" indent="-233363" defTabSz="673100" eaLnBrk="0" hangingPunct="0">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cs typeface="+mn-cs"/>
                <a:sym typeface="Arial" charset="0"/>
              </a:rPr>
              <a:t>Web:    www.ortec-finance.com</a:t>
            </a:r>
          </a:p>
        </p:txBody>
      </p:sp>
      <p:sp>
        <p:nvSpPr>
          <p:cNvPr id="7" name="Rectangle 7"/>
          <p:cNvSpPr>
            <a:spLocks/>
          </p:cNvSpPr>
          <p:nvPr userDrawn="1"/>
        </p:nvSpPr>
        <p:spPr bwMode="auto">
          <a:xfrm>
            <a:off x="6197600" y="803672"/>
            <a:ext cx="2946400" cy="1071563"/>
          </a:xfrm>
          <a:prstGeom prst="rect">
            <a:avLst/>
          </a:prstGeom>
          <a:noFill/>
          <a:ln w="12700">
            <a:noFill/>
            <a:miter lim="800000"/>
            <a:headEnd/>
            <a:tailEnd/>
          </a:ln>
        </p:spPr>
        <p:txBody>
          <a:bodyPr lIns="0" tIns="0" rIns="42569" bIns="0"/>
          <a:lstStyle/>
          <a:p>
            <a:pPr marL="265113" indent="-233363" defTabSz="673100" eaLnBrk="0" hangingPunct="0">
              <a:spcBef>
                <a:spcPts val="475"/>
              </a:spcBef>
              <a:buClr>
                <a:srgbClr val="E96B10"/>
              </a:buClr>
              <a:buSzPct val="50000"/>
              <a:buFont typeface="Wingdings" pitchFamily="2" charset="2"/>
              <a:buChar char="n"/>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400" b="1" dirty="0">
                <a:solidFill>
                  <a:srgbClr val="031E51"/>
                </a:solidFill>
                <a:latin typeface="Arial" charset="0"/>
                <a:ea typeface="ＭＳ Ｐゴシック" charset="-128"/>
                <a:sym typeface="Arial" charset="0"/>
              </a:rPr>
              <a:t>The Netherlands, Rotterdam</a:t>
            </a:r>
            <a:endParaRPr lang="en-US" sz="1400" dirty="0">
              <a:solidFill>
                <a:srgbClr val="031E51"/>
              </a:solidFill>
              <a:latin typeface="Arial" charset="0"/>
              <a:ea typeface="ＭＳ Ｐゴシック" charset="-128"/>
              <a:cs typeface="+mn-cs"/>
              <a:sym typeface="Arial" charset="0"/>
            </a:endParaRPr>
          </a:p>
          <a:p>
            <a:pPr marL="265113" indent="-233363" defTabSz="673100" eaLnBrk="0" hangingPunct="0">
              <a:spcBef>
                <a:spcPts val="150"/>
              </a:spcBef>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sym typeface="Arial" charset="0"/>
              </a:rPr>
              <a:t>Boompjes 40, 3011 XB  Rotterdam</a:t>
            </a:r>
          </a:p>
          <a:p>
            <a:pPr marL="265113" indent="-233363" defTabSz="673100" eaLnBrk="0" hangingPunct="0">
              <a:spcBef>
                <a:spcPts val="150"/>
              </a:spcBef>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sym typeface="Arial" charset="0"/>
              </a:rPr>
              <a:t>P.O. Box 4074, 3006 AB  Rotterdam</a:t>
            </a:r>
          </a:p>
          <a:p>
            <a:pPr marL="265113" indent="-233363" defTabSz="673100" eaLnBrk="0" hangingPunct="0">
              <a:spcBef>
                <a:spcPts val="150"/>
              </a:spcBef>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sym typeface="Arial" charset="0"/>
              </a:rPr>
              <a:t>Tel:      +31 (0)10 700 50 00</a:t>
            </a:r>
          </a:p>
          <a:p>
            <a:pPr marL="265113" indent="-233363" defTabSz="673100" eaLnBrk="0" hangingPunct="0">
              <a:spcBef>
                <a:spcPts val="150"/>
              </a:spcBef>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sym typeface="Arial" charset="0"/>
              </a:rPr>
              <a:t>Fax:     +31 (0)10 700 50 01</a:t>
            </a:r>
          </a:p>
          <a:p>
            <a:pPr marL="265113" indent="-233363" defTabSz="673100" eaLnBrk="0" hangingPunct="0">
              <a:spcBef>
                <a:spcPts val="150"/>
              </a:spcBef>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sym typeface="Arial" charset="0"/>
              </a:rPr>
              <a:t>E-mail: info@ortec-finance.com</a:t>
            </a:r>
          </a:p>
          <a:p>
            <a:pPr marL="265113" indent="-233363" defTabSz="673100" eaLnBrk="0" hangingPunct="0">
              <a:spcBef>
                <a:spcPts val="150"/>
              </a:spcBef>
              <a:tabLst>
                <a:tab pos="261938" algn="l"/>
                <a:tab pos="523875" algn="l"/>
                <a:tab pos="785813" algn="l"/>
                <a:tab pos="1047750" algn="l"/>
                <a:tab pos="1309688" algn="l"/>
                <a:tab pos="1571625" algn="l"/>
                <a:tab pos="1833563" algn="l"/>
                <a:tab pos="2095500" algn="l"/>
                <a:tab pos="2357438" algn="l"/>
                <a:tab pos="2619375" algn="l"/>
                <a:tab pos="2881313" algn="l"/>
                <a:tab pos="3143250" algn="l"/>
              </a:tabLst>
              <a:defRPr/>
            </a:pPr>
            <a:r>
              <a:rPr lang="en-US" sz="1000" dirty="0">
                <a:solidFill>
                  <a:srgbClr val="002154"/>
                </a:solidFill>
                <a:latin typeface="Arial" charset="0"/>
                <a:ea typeface="ＭＳ Ｐゴシック" charset="-128"/>
                <a:sym typeface="Arial" charset="0"/>
              </a:rPr>
              <a:t>Web:    www.ortec-finance.com</a:t>
            </a:r>
          </a:p>
        </p:txBody>
      </p:sp>
      <p:sp>
        <p:nvSpPr>
          <p:cNvPr id="8" name="TextBox 8"/>
          <p:cNvSpPr txBox="1"/>
          <p:nvPr userDrawn="1"/>
        </p:nvSpPr>
        <p:spPr>
          <a:xfrm>
            <a:off x="857250" y="803673"/>
            <a:ext cx="5143500" cy="2751522"/>
          </a:xfrm>
          <a:prstGeom prst="rect">
            <a:avLst/>
          </a:prstGeom>
          <a:noFill/>
        </p:spPr>
        <p:txBody>
          <a:bodyPr>
            <a:spAutoFit/>
          </a:bodyPr>
          <a:lstStyle/>
          <a:p>
            <a:pPr indent="3175" algn="just" defTabSz="914400" eaLnBrk="0" hangingPunct="0">
              <a:lnSpc>
                <a:spcPct val="90000"/>
              </a:lnSpc>
              <a:defRPr/>
            </a:pPr>
            <a:r>
              <a:rPr lang="en-GB" sz="1200" dirty="0">
                <a:solidFill>
                  <a:srgbClr val="002154"/>
                </a:solidFill>
                <a:latin typeface="Arial" charset="0"/>
                <a:ea typeface="ＭＳ Ｐゴシック"/>
                <a:cs typeface="ＭＳ Ｐゴシック"/>
              </a:rPr>
              <a:t>The information contained in this communication is confidential and may be legally privileged. It is intended solely for the use of the individual recipient. If you are not the intended recipient you are hereby notified that any disclosure, copying, distribution or taking any action in reliance on the contents of this information is strictly prohibited and may be unlawful. Ortec Finance is neither liable for the proper and complete transmission of the information contained in this communication nor for any delay in its receipt. The information in this communication is not intended as a recommendation or as an offer unless it is explicitly mentioned as such. No rights can be derived from this message. This communication is from Ortec Finance, a company registered in Rotterdam, The Netherlands under company number 24421148 with registered office at Boompjes 40, 3011 XB Rotterdam, The Netherlands. All our services and activities are governed by our general terms and conditions which may be consulted on www.ortec-finance.com and shall be forwarded free of charge upon request.</a:t>
            </a:r>
            <a:r>
              <a:rPr lang="nl-NL" sz="1200" dirty="0">
                <a:solidFill>
                  <a:srgbClr val="002154"/>
                </a:solidFill>
                <a:latin typeface="Arial" charset="0"/>
                <a:ea typeface="ＭＳ Ｐゴシック"/>
                <a:cs typeface="ＭＳ Ｐゴシック"/>
              </a:rPr>
              <a:t> </a:t>
            </a:r>
          </a:p>
        </p:txBody>
      </p:sp>
      <p:sp>
        <p:nvSpPr>
          <p:cNvPr id="3" name="Rectangle 2"/>
          <p:cNvSpPr>
            <a:spLocks noGrp="1" noChangeArrowheads="1"/>
          </p:cNvSpPr>
          <p:nvPr>
            <p:ph type="title" idx="4294967295"/>
          </p:nvPr>
        </p:nvSpPr>
        <p:spPr>
          <a:xfrm>
            <a:off x="873125" y="260747"/>
            <a:ext cx="7011988" cy="342900"/>
          </a:xfrm>
        </p:spPr>
        <p:txBody>
          <a:bodyPr/>
          <a:lstStyle/>
          <a:p>
            <a:r>
              <a:rPr lang="en-US" smtClean="0"/>
              <a:t>Click to edit Master title style</a:t>
            </a:r>
            <a:endParaRPr lang="nl-NL" dirty="0" smtClean="0"/>
          </a:p>
        </p:txBody>
      </p:sp>
    </p:spTree>
    <p:extLst>
      <p:ext uri="{BB962C8B-B14F-4D97-AF65-F5344CB8AC3E}">
        <p14:creationId xmlns:p14="http://schemas.microsoft.com/office/powerpoint/2010/main" val="390809221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6" descr="EH_logo_f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 y="4386263"/>
            <a:ext cx="1282700"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495301" y="439341"/>
            <a:ext cx="8074025"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smtClean="0"/>
              <a:t>Titelstijl van model bewerken</a:t>
            </a:r>
          </a:p>
        </p:txBody>
      </p:sp>
      <p:sp>
        <p:nvSpPr>
          <p:cNvPr id="1028" name="Tijdelijke aanduiding voor tekst 2"/>
          <p:cNvSpPr>
            <a:spLocks noGrp="1"/>
          </p:cNvSpPr>
          <p:nvPr>
            <p:ph type="body" idx="1"/>
          </p:nvPr>
        </p:nvSpPr>
        <p:spPr bwMode="auto">
          <a:xfrm>
            <a:off x="495300" y="1250157"/>
            <a:ext cx="8083550" cy="324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8" r:id="rId3"/>
  </p:sldLayoutIdLst>
  <p:txStyles>
    <p:titleStyle>
      <a:lvl1pPr algn="l" defTabSz="457200" rtl="0" eaLnBrk="1" fontAlgn="base" hangingPunct="1">
        <a:lnSpc>
          <a:spcPts val="3075"/>
        </a:lnSpc>
        <a:spcBef>
          <a:spcPct val="0"/>
        </a:spcBef>
        <a:spcAft>
          <a:spcPct val="0"/>
        </a:spcAft>
        <a:defRPr sz="2400" kern="1200">
          <a:solidFill>
            <a:srgbClr val="BF1732"/>
          </a:solidFill>
          <a:latin typeface="Arial"/>
          <a:ea typeface="+mj-ea"/>
          <a:cs typeface="Arial"/>
        </a:defRPr>
      </a:lvl1pPr>
      <a:lvl2pPr algn="l" defTabSz="457200" rtl="0" eaLnBrk="1" fontAlgn="base" hangingPunct="1">
        <a:lnSpc>
          <a:spcPts val="3075"/>
        </a:lnSpc>
        <a:spcBef>
          <a:spcPct val="0"/>
        </a:spcBef>
        <a:spcAft>
          <a:spcPct val="0"/>
        </a:spcAft>
        <a:defRPr sz="2400">
          <a:solidFill>
            <a:srgbClr val="BF1732"/>
          </a:solidFill>
          <a:latin typeface="Arial" charset="0"/>
          <a:cs typeface="Arial" charset="0"/>
        </a:defRPr>
      </a:lvl2pPr>
      <a:lvl3pPr algn="l" defTabSz="457200" rtl="0" eaLnBrk="1" fontAlgn="base" hangingPunct="1">
        <a:lnSpc>
          <a:spcPts val="3075"/>
        </a:lnSpc>
        <a:spcBef>
          <a:spcPct val="0"/>
        </a:spcBef>
        <a:spcAft>
          <a:spcPct val="0"/>
        </a:spcAft>
        <a:defRPr sz="2400">
          <a:solidFill>
            <a:srgbClr val="BF1732"/>
          </a:solidFill>
          <a:latin typeface="Arial" charset="0"/>
          <a:cs typeface="Arial" charset="0"/>
        </a:defRPr>
      </a:lvl3pPr>
      <a:lvl4pPr algn="l" defTabSz="457200" rtl="0" eaLnBrk="1" fontAlgn="base" hangingPunct="1">
        <a:lnSpc>
          <a:spcPts val="3075"/>
        </a:lnSpc>
        <a:spcBef>
          <a:spcPct val="0"/>
        </a:spcBef>
        <a:spcAft>
          <a:spcPct val="0"/>
        </a:spcAft>
        <a:defRPr sz="2400">
          <a:solidFill>
            <a:srgbClr val="BF1732"/>
          </a:solidFill>
          <a:latin typeface="Arial" charset="0"/>
          <a:cs typeface="Arial" charset="0"/>
        </a:defRPr>
      </a:lvl4pPr>
      <a:lvl5pPr algn="l" defTabSz="457200" rtl="0" eaLnBrk="1" fontAlgn="base" hangingPunct="1">
        <a:lnSpc>
          <a:spcPts val="3075"/>
        </a:lnSpc>
        <a:spcBef>
          <a:spcPct val="0"/>
        </a:spcBef>
        <a:spcAft>
          <a:spcPct val="0"/>
        </a:spcAft>
        <a:defRPr sz="2400">
          <a:solidFill>
            <a:srgbClr val="BF1732"/>
          </a:solidFill>
          <a:latin typeface="Arial" charset="0"/>
          <a:cs typeface="Arial" charset="0"/>
        </a:defRPr>
      </a:lvl5pPr>
      <a:lvl6pPr marL="457200" algn="l" defTabSz="457200" rtl="0" eaLnBrk="1" fontAlgn="base" hangingPunct="1">
        <a:lnSpc>
          <a:spcPts val="3075"/>
        </a:lnSpc>
        <a:spcBef>
          <a:spcPct val="0"/>
        </a:spcBef>
        <a:spcAft>
          <a:spcPct val="0"/>
        </a:spcAft>
        <a:defRPr sz="2400">
          <a:solidFill>
            <a:srgbClr val="BF1732"/>
          </a:solidFill>
          <a:latin typeface="Arial" charset="0"/>
          <a:cs typeface="Arial" charset="0"/>
        </a:defRPr>
      </a:lvl6pPr>
      <a:lvl7pPr marL="914400" algn="l" defTabSz="457200" rtl="0" eaLnBrk="1" fontAlgn="base" hangingPunct="1">
        <a:lnSpc>
          <a:spcPts val="3075"/>
        </a:lnSpc>
        <a:spcBef>
          <a:spcPct val="0"/>
        </a:spcBef>
        <a:spcAft>
          <a:spcPct val="0"/>
        </a:spcAft>
        <a:defRPr sz="2400">
          <a:solidFill>
            <a:srgbClr val="BF1732"/>
          </a:solidFill>
          <a:latin typeface="Arial" charset="0"/>
          <a:cs typeface="Arial" charset="0"/>
        </a:defRPr>
      </a:lvl7pPr>
      <a:lvl8pPr marL="1371600" algn="l" defTabSz="457200" rtl="0" eaLnBrk="1" fontAlgn="base" hangingPunct="1">
        <a:lnSpc>
          <a:spcPts val="3075"/>
        </a:lnSpc>
        <a:spcBef>
          <a:spcPct val="0"/>
        </a:spcBef>
        <a:spcAft>
          <a:spcPct val="0"/>
        </a:spcAft>
        <a:defRPr sz="2400">
          <a:solidFill>
            <a:srgbClr val="BF1732"/>
          </a:solidFill>
          <a:latin typeface="Arial" charset="0"/>
          <a:cs typeface="Arial" charset="0"/>
        </a:defRPr>
      </a:lvl8pPr>
      <a:lvl9pPr marL="1828800" algn="l" defTabSz="457200" rtl="0" eaLnBrk="1" fontAlgn="base" hangingPunct="1">
        <a:lnSpc>
          <a:spcPts val="3075"/>
        </a:lnSpc>
        <a:spcBef>
          <a:spcPct val="0"/>
        </a:spcBef>
        <a:spcAft>
          <a:spcPct val="0"/>
        </a:spcAft>
        <a:defRPr sz="2400">
          <a:solidFill>
            <a:srgbClr val="BF1732"/>
          </a:solidFill>
          <a:latin typeface="Arial" charset="0"/>
          <a:cs typeface="Arial" charset="0"/>
        </a:defRPr>
      </a:lvl9pPr>
    </p:titleStyle>
    <p:bodyStyle>
      <a:lvl1pPr marL="266700" indent="-266700" algn="l" defTabSz="457200" rtl="0" eaLnBrk="1" fontAlgn="base" hangingPunct="1">
        <a:spcBef>
          <a:spcPct val="20000"/>
        </a:spcBef>
        <a:spcAft>
          <a:spcPct val="0"/>
        </a:spcAft>
        <a:buClr>
          <a:srgbClr val="BF1732"/>
        </a:buClr>
        <a:buFont typeface="Arial" charset="0"/>
        <a:buChar char="•"/>
        <a:defRPr sz="2000" kern="1200">
          <a:solidFill>
            <a:schemeClr val="tx1"/>
          </a:solidFill>
          <a:latin typeface="Arial"/>
          <a:ea typeface="+mn-ea"/>
          <a:cs typeface="Arial"/>
        </a:defRPr>
      </a:lvl1pPr>
      <a:lvl2pPr marL="533400" indent="-266700" algn="l" defTabSz="533400" rtl="0" eaLnBrk="1" fontAlgn="base" hangingPunct="1">
        <a:spcBef>
          <a:spcPct val="20000"/>
        </a:spcBef>
        <a:spcAft>
          <a:spcPct val="0"/>
        </a:spcAft>
        <a:buClr>
          <a:srgbClr val="BF1732"/>
        </a:buClr>
        <a:buFont typeface="Arial" charset="0"/>
        <a:buChar char="•"/>
        <a:defRPr sz="2000" kern="1200">
          <a:solidFill>
            <a:schemeClr val="tx1"/>
          </a:solidFill>
          <a:latin typeface="Arial"/>
          <a:ea typeface="+mn-ea"/>
          <a:cs typeface="Arial"/>
        </a:defRPr>
      </a:lvl2pPr>
      <a:lvl3pPr marL="1143000" indent="-228600" algn="l" defTabSz="457200" rtl="0" eaLnBrk="1" fontAlgn="base" hangingPunct="1">
        <a:spcBef>
          <a:spcPct val="20000"/>
        </a:spcBef>
        <a:spcAft>
          <a:spcPct val="0"/>
        </a:spcAft>
        <a:buClr>
          <a:srgbClr val="BF1732"/>
        </a:buClr>
        <a:buFont typeface="Arial" charset="0"/>
        <a:buChar char="•"/>
        <a:defRPr sz="2000" kern="1200">
          <a:solidFill>
            <a:schemeClr val="tx1"/>
          </a:solidFill>
          <a:latin typeface="Arial"/>
          <a:ea typeface="+mn-ea"/>
          <a:cs typeface="Arial"/>
        </a:defRPr>
      </a:lvl3pPr>
      <a:lvl4pPr marL="1600200" indent="-228600" algn="l" defTabSz="457200" rtl="0" eaLnBrk="1" fontAlgn="base" hangingPunct="1">
        <a:spcBef>
          <a:spcPct val="20000"/>
        </a:spcBef>
        <a:spcAft>
          <a:spcPct val="0"/>
        </a:spcAft>
        <a:buClr>
          <a:srgbClr val="BF1732"/>
        </a:buClr>
        <a:buFont typeface="Arial" charset="0"/>
        <a:buChar char="•"/>
        <a:defRPr sz="2000" kern="1200">
          <a:solidFill>
            <a:schemeClr val="tx1"/>
          </a:solidFill>
          <a:latin typeface="Arial"/>
          <a:ea typeface="+mn-ea"/>
          <a:cs typeface="Arial"/>
        </a:defRPr>
      </a:lvl4pPr>
      <a:lvl5pPr marL="2057400" indent="-228600" algn="l" defTabSz="457200" rtl="0" eaLnBrk="1" fontAlgn="base" hangingPunct="1">
        <a:spcBef>
          <a:spcPct val="20000"/>
        </a:spcBef>
        <a:spcAft>
          <a:spcPct val="0"/>
        </a:spcAft>
        <a:buClr>
          <a:srgbClr val="BF1732"/>
        </a:buClr>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873125" y="260747"/>
            <a:ext cx="7011988" cy="342900"/>
          </a:xfrm>
          <a:prstGeom prst="rect">
            <a:avLst/>
          </a:prstGeom>
          <a:noFill/>
          <a:ln w="9525">
            <a:noFill/>
            <a:miter lim="800000"/>
            <a:headEnd/>
            <a:tailEnd/>
          </a:ln>
        </p:spPr>
        <p:txBody>
          <a:bodyPr vert="horz" wrap="square" lIns="95786" tIns="47893" rIns="95786" bIns="47893" numCol="1" anchor="ctr" anchorCtr="0" compatLnSpc="1">
            <a:prstTxWarp prst="textNoShape">
              <a:avLst/>
            </a:prstTxWarp>
          </a:bodyPr>
          <a:lstStyle/>
          <a:p>
            <a:pPr lvl="0"/>
            <a:r>
              <a:rPr lang="en-US" smtClean="0"/>
              <a:t>Click to edit Master title style</a:t>
            </a:r>
          </a:p>
        </p:txBody>
      </p:sp>
      <p:sp>
        <p:nvSpPr>
          <p:cNvPr id="1027" name="Rectangle 15"/>
          <p:cNvSpPr>
            <a:spLocks noGrp="1" noChangeArrowheads="1"/>
          </p:cNvSpPr>
          <p:nvPr>
            <p:ph type="body" idx="1"/>
          </p:nvPr>
        </p:nvSpPr>
        <p:spPr bwMode="auto">
          <a:xfrm>
            <a:off x="390525" y="844153"/>
            <a:ext cx="8305800" cy="4157663"/>
          </a:xfrm>
          <a:prstGeom prst="rect">
            <a:avLst/>
          </a:prstGeom>
          <a:noFill/>
          <a:ln w="9525">
            <a:noFill/>
            <a:miter lim="800000"/>
            <a:headEnd/>
            <a:tailEnd/>
          </a:ln>
        </p:spPr>
        <p:txBody>
          <a:bodyPr vert="horz" wrap="square" lIns="95786" tIns="47893" rIns="95786" bIns="47893" numCol="1" anchor="t" anchorCtr="0" compatLnSpc="1">
            <a:prstTxWarp prst="textNoShape">
              <a:avLst/>
            </a:prstTxWarp>
          </a:bodyPr>
          <a:lstStyle/>
          <a:p>
            <a:pPr lvl="0"/>
            <a:r>
              <a:rPr lang="en-US" smtClean="0"/>
              <a:t>Opsommingen, niveau 1</a:t>
            </a:r>
          </a:p>
          <a:p>
            <a:pPr lvl="1"/>
            <a:r>
              <a:rPr lang="en-US" smtClean="0"/>
              <a:t>Opsommingen, niveau 2</a:t>
            </a:r>
          </a:p>
          <a:p>
            <a:pPr lvl="2"/>
            <a:r>
              <a:rPr lang="en-US" smtClean="0"/>
              <a:t>Opsommingen, niveau 3</a:t>
            </a:r>
          </a:p>
          <a:p>
            <a:pPr lvl="3"/>
            <a:r>
              <a:rPr lang="en-US" smtClean="0"/>
              <a:t>Opsommingen, niveau 4</a:t>
            </a:r>
          </a:p>
          <a:p>
            <a:pPr lvl="4"/>
            <a:r>
              <a:rPr lang="en-US" smtClean="0"/>
              <a:t>Opsomming, niveau 5</a:t>
            </a:r>
          </a:p>
          <a:p>
            <a:pPr lvl="3"/>
            <a:endParaRPr lang="en-US" smtClean="0"/>
          </a:p>
          <a:p>
            <a:pPr lvl="3"/>
            <a:endParaRPr lang="en-US" smtClean="0"/>
          </a:p>
        </p:txBody>
      </p:sp>
      <p:sp>
        <p:nvSpPr>
          <p:cNvPr id="1028" name="Text Box 4"/>
          <p:cNvSpPr txBox="1">
            <a:spLocks noChangeArrowheads="1"/>
          </p:cNvSpPr>
          <p:nvPr/>
        </p:nvSpPr>
        <p:spPr bwMode="auto">
          <a:xfrm>
            <a:off x="8420100" y="4925616"/>
            <a:ext cx="723900" cy="268058"/>
          </a:xfrm>
          <a:prstGeom prst="rect">
            <a:avLst/>
          </a:prstGeom>
          <a:noFill/>
          <a:ln w="9525">
            <a:noFill/>
            <a:miter lim="800000"/>
            <a:headEnd/>
            <a:tailEnd/>
          </a:ln>
          <a:effectLst/>
        </p:spPr>
        <p:txBody>
          <a:bodyPr lIns="67346" tIns="33673" rIns="67346" bIns="33673">
            <a:spAutoFit/>
          </a:bodyPr>
          <a:lstStyle/>
          <a:p>
            <a:pPr algn="r" defTabSz="673100" eaLnBrk="0" hangingPunct="0">
              <a:defRPr/>
            </a:pPr>
            <a:fld id="{9808D403-8F68-45F0-BB27-019C96B103FD}" type="slidenum">
              <a:rPr lang="nl-NL" sz="1300">
                <a:solidFill>
                  <a:srgbClr val="0A2254"/>
                </a:solidFill>
                <a:latin typeface="Arial" charset="0"/>
                <a:ea typeface="ＭＳ Ｐゴシック" charset="-128"/>
                <a:cs typeface="+mn-cs"/>
              </a:rPr>
              <a:pPr algn="r" defTabSz="673100" eaLnBrk="0" hangingPunct="0">
                <a:defRPr/>
              </a:pPr>
              <a:t>‹nr.›</a:t>
            </a:fld>
            <a:endParaRPr lang="nl-NL" sz="1300">
              <a:solidFill>
                <a:srgbClr val="0A2254"/>
              </a:solidFill>
              <a:latin typeface="Arial" charset="0"/>
              <a:ea typeface="ＭＳ Ｐゴシック" charset="-128"/>
              <a:cs typeface="+mn-cs"/>
            </a:endParaRPr>
          </a:p>
        </p:txBody>
      </p:sp>
    </p:spTree>
    <p:extLst>
      <p:ext uri="{BB962C8B-B14F-4D97-AF65-F5344CB8AC3E}">
        <p14:creationId xmlns:p14="http://schemas.microsoft.com/office/powerpoint/2010/main" val="22257843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defTabSz="673100" rtl="0" eaLnBrk="0" fontAlgn="base" hangingPunct="0">
        <a:spcBef>
          <a:spcPct val="0"/>
        </a:spcBef>
        <a:spcAft>
          <a:spcPct val="0"/>
        </a:spcAft>
        <a:defRPr sz="2500" b="1">
          <a:solidFill>
            <a:srgbClr val="0A2153"/>
          </a:solidFill>
          <a:latin typeface="+mj-lt"/>
          <a:ea typeface="MS PGothic" pitchFamily="34" charset="-128"/>
          <a:cs typeface="ＭＳ Ｐゴシック" pitchFamily="-108" charset="-128"/>
        </a:defRPr>
      </a:lvl1pPr>
      <a:lvl2pPr algn="l" defTabSz="673100" rtl="0" eaLnBrk="0" fontAlgn="base" hangingPunct="0">
        <a:spcBef>
          <a:spcPct val="0"/>
        </a:spcBef>
        <a:spcAft>
          <a:spcPct val="0"/>
        </a:spcAft>
        <a:defRPr sz="2500" b="1">
          <a:solidFill>
            <a:srgbClr val="0A2153"/>
          </a:solidFill>
          <a:latin typeface="Arial" pitchFamily="-108" charset="0"/>
          <a:ea typeface="MS PGothic" pitchFamily="34" charset="-128"/>
          <a:cs typeface="ＭＳ Ｐゴシック" pitchFamily="-108" charset="-128"/>
        </a:defRPr>
      </a:lvl2pPr>
      <a:lvl3pPr algn="l" defTabSz="673100" rtl="0" eaLnBrk="0" fontAlgn="base" hangingPunct="0">
        <a:spcBef>
          <a:spcPct val="0"/>
        </a:spcBef>
        <a:spcAft>
          <a:spcPct val="0"/>
        </a:spcAft>
        <a:defRPr sz="2500" b="1">
          <a:solidFill>
            <a:srgbClr val="0A2153"/>
          </a:solidFill>
          <a:latin typeface="Arial" pitchFamily="-108" charset="0"/>
          <a:ea typeface="MS PGothic" pitchFamily="34" charset="-128"/>
          <a:cs typeface="ＭＳ Ｐゴシック" pitchFamily="-108" charset="-128"/>
        </a:defRPr>
      </a:lvl3pPr>
      <a:lvl4pPr algn="l" defTabSz="673100" rtl="0" eaLnBrk="0" fontAlgn="base" hangingPunct="0">
        <a:spcBef>
          <a:spcPct val="0"/>
        </a:spcBef>
        <a:spcAft>
          <a:spcPct val="0"/>
        </a:spcAft>
        <a:defRPr sz="2500" b="1">
          <a:solidFill>
            <a:srgbClr val="0A2153"/>
          </a:solidFill>
          <a:latin typeface="Arial" pitchFamily="-108" charset="0"/>
          <a:ea typeface="MS PGothic" pitchFamily="34" charset="-128"/>
          <a:cs typeface="ＭＳ Ｐゴシック" pitchFamily="-108" charset="-128"/>
        </a:defRPr>
      </a:lvl4pPr>
      <a:lvl5pPr algn="l" defTabSz="673100" rtl="0" eaLnBrk="0" fontAlgn="base" hangingPunct="0">
        <a:spcBef>
          <a:spcPct val="0"/>
        </a:spcBef>
        <a:spcAft>
          <a:spcPct val="0"/>
        </a:spcAft>
        <a:defRPr sz="2500" b="1">
          <a:solidFill>
            <a:srgbClr val="0A2153"/>
          </a:solidFill>
          <a:latin typeface="Arial" pitchFamily="-108" charset="0"/>
          <a:ea typeface="MS PGothic" pitchFamily="34" charset="-128"/>
          <a:cs typeface="ＭＳ Ｐゴシック" pitchFamily="-108" charset="-128"/>
        </a:defRPr>
      </a:lvl5pPr>
      <a:lvl6pPr marL="650276" algn="l" rtl="0" eaLnBrk="1" fontAlgn="base" hangingPunct="1">
        <a:spcBef>
          <a:spcPct val="0"/>
        </a:spcBef>
        <a:spcAft>
          <a:spcPct val="0"/>
        </a:spcAft>
        <a:defRPr sz="3700" b="1">
          <a:solidFill>
            <a:srgbClr val="FF6309"/>
          </a:solidFill>
          <a:latin typeface="Arial" pitchFamily="-108" charset="0"/>
        </a:defRPr>
      </a:lvl6pPr>
      <a:lvl7pPr marL="1300551" algn="l" rtl="0" eaLnBrk="1" fontAlgn="base" hangingPunct="1">
        <a:spcBef>
          <a:spcPct val="0"/>
        </a:spcBef>
        <a:spcAft>
          <a:spcPct val="0"/>
        </a:spcAft>
        <a:defRPr sz="3700" b="1">
          <a:solidFill>
            <a:srgbClr val="FF6309"/>
          </a:solidFill>
          <a:latin typeface="Arial" pitchFamily="-108" charset="0"/>
        </a:defRPr>
      </a:lvl7pPr>
      <a:lvl8pPr marL="1950827" algn="l" rtl="0" eaLnBrk="1" fontAlgn="base" hangingPunct="1">
        <a:spcBef>
          <a:spcPct val="0"/>
        </a:spcBef>
        <a:spcAft>
          <a:spcPct val="0"/>
        </a:spcAft>
        <a:defRPr sz="3700" b="1">
          <a:solidFill>
            <a:srgbClr val="FF6309"/>
          </a:solidFill>
          <a:latin typeface="Arial" pitchFamily="-108" charset="0"/>
        </a:defRPr>
      </a:lvl8pPr>
      <a:lvl9pPr marL="2601102" algn="l" rtl="0" eaLnBrk="1" fontAlgn="base" hangingPunct="1">
        <a:spcBef>
          <a:spcPct val="0"/>
        </a:spcBef>
        <a:spcAft>
          <a:spcPct val="0"/>
        </a:spcAft>
        <a:defRPr sz="3700" b="1">
          <a:solidFill>
            <a:srgbClr val="FF6309"/>
          </a:solidFill>
          <a:latin typeface="Arial" pitchFamily="-108" charset="0"/>
        </a:defRPr>
      </a:lvl9pPr>
    </p:titleStyle>
    <p:bodyStyle>
      <a:lvl1pPr marL="358775" indent="-358775" algn="l" defTabSz="673100" rtl="0" eaLnBrk="0" fontAlgn="base" hangingPunct="0">
        <a:spcBef>
          <a:spcPct val="20000"/>
        </a:spcBef>
        <a:spcAft>
          <a:spcPct val="0"/>
        </a:spcAft>
        <a:buClr>
          <a:srgbClr val="EB671D"/>
        </a:buClr>
        <a:buFont typeface="Wingdings" pitchFamily="2" charset="2"/>
        <a:buChar char="§"/>
        <a:defRPr sz="2200">
          <a:solidFill>
            <a:srgbClr val="0A2254"/>
          </a:solidFill>
          <a:latin typeface="+mn-lt"/>
          <a:ea typeface="MS PGothic" pitchFamily="34" charset="-128"/>
          <a:cs typeface="ＭＳ Ｐゴシック" pitchFamily="-108" charset="-128"/>
        </a:defRPr>
      </a:lvl1pPr>
      <a:lvl2pPr marL="777875" indent="-300038" algn="l" defTabSz="673100" rtl="0" eaLnBrk="0" fontAlgn="base" hangingPunct="0">
        <a:spcBef>
          <a:spcPct val="20000"/>
        </a:spcBef>
        <a:spcAft>
          <a:spcPct val="0"/>
        </a:spcAft>
        <a:buClr>
          <a:srgbClr val="0A2254"/>
        </a:buClr>
        <a:buFont typeface="Arial" charset="0"/>
        <a:buChar char="•"/>
        <a:defRPr sz="2100">
          <a:solidFill>
            <a:srgbClr val="0A2254"/>
          </a:solidFill>
          <a:latin typeface="+mn-lt"/>
          <a:ea typeface="MS PGothic" pitchFamily="34" charset="-128"/>
        </a:defRPr>
      </a:lvl2pPr>
      <a:lvl3pPr marL="1196975" indent="-238125" algn="l" defTabSz="673100" rtl="0" eaLnBrk="0" fontAlgn="base" hangingPunct="0">
        <a:spcBef>
          <a:spcPct val="20000"/>
        </a:spcBef>
        <a:spcAft>
          <a:spcPct val="0"/>
        </a:spcAft>
        <a:buClr>
          <a:srgbClr val="0A2254"/>
        </a:buClr>
        <a:buFont typeface="Arial" charset="0"/>
        <a:buChar char="-"/>
        <a:defRPr sz="1900">
          <a:solidFill>
            <a:srgbClr val="0A2254"/>
          </a:solidFill>
          <a:latin typeface="+mn-lt"/>
          <a:ea typeface="MS PGothic" pitchFamily="34" charset="-128"/>
        </a:defRPr>
      </a:lvl3pPr>
      <a:lvl4pPr marL="1674813" indent="-238125" algn="l" defTabSz="673100" rtl="0" eaLnBrk="0" fontAlgn="base" hangingPunct="0">
        <a:spcBef>
          <a:spcPct val="20000"/>
        </a:spcBef>
        <a:spcAft>
          <a:spcPct val="0"/>
        </a:spcAft>
        <a:buClr>
          <a:srgbClr val="0A2254"/>
        </a:buClr>
        <a:buFont typeface="Arial" charset="0"/>
        <a:buChar char="-"/>
        <a:defRPr sz="1900">
          <a:solidFill>
            <a:srgbClr val="0A2254"/>
          </a:solidFill>
          <a:latin typeface="+mn-lt"/>
          <a:ea typeface="MS PGothic" pitchFamily="34" charset="-128"/>
        </a:defRPr>
      </a:lvl4pPr>
      <a:lvl5pPr marL="2154238" indent="-238125" algn="l" defTabSz="673100" rtl="0" eaLnBrk="0" fontAlgn="base" hangingPunct="0">
        <a:spcBef>
          <a:spcPct val="20000"/>
        </a:spcBef>
        <a:spcAft>
          <a:spcPct val="0"/>
        </a:spcAft>
        <a:buClr>
          <a:srgbClr val="0A2254"/>
        </a:buClr>
        <a:buFont typeface="Arial" charset="0"/>
        <a:buChar char="-"/>
        <a:defRPr sz="1600">
          <a:solidFill>
            <a:srgbClr val="0A2254"/>
          </a:solidFill>
          <a:latin typeface="+mn-lt"/>
          <a:ea typeface="MS PGothic" pitchFamily="34" charset="-128"/>
        </a:defRPr>
      </a:lvl5pPr>
      <a:lvl6pPr marL="3576516"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6pPr>
      <a:lvl7pPr marL="4226791"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7pPr>
      <a:lvl8pPr marL="4877067"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8pPr>
      <a:lvl9pPr marL="5527342" indent="-325138" algn="l" rtl="0" eaLnBrk="1" fontAlgn="base" hangingPunct="1">
        <a:spcBef>
          <a:spcPct val="20000"/>
        </a:spcBef>
        <a:spcAft>
          <a:spcPct val="0"/>
        </a:spcAft>
        <a:buFont typeface="Times" pitchFamily="-108" charset="0"/>
        <a:buChar char="•"/>
        <a:defRPr sz="2300">
          <a:solidFill>
            <a:srgbClr val="692F00"/>
          </a:solidFill>
          <a:latin typeface="+mn-lt"/>
          <a:ea typeface="ＭＳ Ｐゴシック" pitchFamily="-108" charset="-128"/>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titel 1"/>
          <p:cNvSpPr txBox="1">
            <a:spLocks/>
          </p:cNvSpPr>
          <p:nvPr/>
        </p:nvSpPr>
        <p:spPr bwMode="auto">
          <a:xfrm>
            <a:off x="928688" y="1857773"/>
            <a:ext cx="6826250"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nl-NL" altLang="nl-NL" sz="3600" b="1" dirty="0" smtClean="0">
                <a:solidFill>
                  <a:schemeClr val="bg1"/>
                </a:solidFill>
                <a:latin typeface="Arial" panose="020B0604020202020204" pitchFamily="34" charset="0"/>
                <a:cs typeface="Arial" panose="020B0604020202020204" pitchFamily="34" charset="0"/>
              </a:rPr>
              <a:t>Startpositie Eigen Haard</a:t>
            </a:r>
          </a:p>
          <a:p>
            <a:pPr algn="ctr"/>
            <a:r>
              <a:rPr lang="nl-NL" altLang="nl-NL" sz="3600" b="1" dirty="0" smtClean="0">
                <a:solidFill>
                  <a:schemeClr val="bg1"/>
                </a:solidFill>
                <a:latin typeface="Arial" panose="020B0604020202020204" pitchFamily="34" charset="0"/>
                <a:cs typeface="Arial" panose="020B0604020202020204" pitchFamily="34" charset="0"/>
              </a:rPr>
              <a:t>Bert Halm</a:t>
            </a:r>
            <a:endParaRPr lang="nl-NL" altLang="nl-NL"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2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Specifieke keuzes</a:t>
            </a:r>
            <a:r>
              <a:rPr lang="nl-NL" dirty="0" smtClean="0"/>
              <a:t/>
            </a:r>
            <a:br>
              <a:rPr lang="nl-NL" dirty="0" smtClean="0"/>
            </a:br>
            <a:r>
              <a:rPr lang="nl-NL" i="1" dirty="0" smtClean="0"/>
              <a:t>indexeren, betaalbaarheid en doorstromen</a:t>
            </a:r>
            <a:endParaRPr lang="nl-NL" i="1" dirty="0"/>
          </a:p>
        </p:txBody>
      </p:sp>
      <p:sp>
        <p:nvSpPr>
          <p:cNvPr id="3" name="Tijdelijke aanduiding voor inhoud 2"/>
          <p:cNvSpPr>
            <a:spLocks noGrp="1"/>
          </p:cNvSpPr>
          <p:nvPr>
            <p:ph idx="1"/>
          </p:nvPr>
        </p:nvSpPr>
        <p:spPr/>
        <p:txBody>
          <a:bodyPr/>
          <a:lstStyle/>
          <a:p>
            <a:r>
              <a:rPr lang="nl-NL" dirty="0" smtClean="0"/>
              <a:t>Indexeren; </a:t>
            </a:r>
          </a:p>
          <a:p>
            <a:pPr lvl="1"/>
            <a:r>
              <a:rPr lang="nl-NL" dirty="0" err="1" smtClean="0"/>
              <a:t>huurklasseverdeling</a:t>
            </a:r>
            <a:r>
              <a:rPr lang="nl-NL" dirty="0" smtClean="0"/>
              <a:t> blijft behouden </a:t>
            </a:r>
          </a:p>
          <a:p>
            <a:pPr lvl="1"/>
            <a:r>
              <a:rPr lang="nl-NL" dirty="0" err="1" smtClean="0"/>
              <a:t>scheefwoners</a:t>
            </a:r>
            <a:r>
              <a:rPr lang="nl-NL" dirty="0" smtClean="0"/>
              <a:t> prikkelen door te stromen</a:t>
            </a:r>
          </a:p>
          <a:p>
            <a:r>
              <a:rPr lang="nl-NL" dirty="0" smtClean="0"/>
              <a:t>Betaalbaarheid</a:t>
            </a:r>
          </a:p>
          <a:p>
            <a:pPr lvl="1"/>
            <a:r>
              <a:rPr lang="nl-NL" dirty="0" smtClean="0"/>
              <a:t>100% passend toewijzen aan huurtoeslaggerechtigden</a:t>
            </a:r>
          </a:p>
          <a:p>
            <a:r>
              <a:rPr lang="nl-NL" dirty="0" smtClean="0"/>
              <a:t>Doorstromen </a:t>
            </a:r>
          </a:p>
          <a:p>
            <a:pPr lvl="2"/>
            <a:r>
              <a:rPr lang="nl-NL" dirty="0" smtClean="0"/>
              <a:t>het liefst vanuit sociale huur … </a:t>
            </a:r>
          </a:p>
          <a:p>
            <a:pPr lvl="2"/>
            <a:r>
              <a:rPr lang="nl-NL" dirty="0" smtClean="0"/>
              <a:t>naar middensegment</a:t>
            </a:r>
            <a:endParaRPr lang="nl-NL" dirty="0"/>
          </a:p>
          <a:p>
            <a:pPr marL="0" indent="0">
              <a:buNone/>
            </a:pPr>
            <a:endParaRPr lang="nl-NL" dirty="0" smtClean="0"/>
          </a:p>
        </p:txBody>
      </p:sp>
    </p:spTree>
    <p:extLst>
      <p:ext uri="{BB962C8B-B14F-4D97-AF65-F5344CB8AC3E}">
        <p14:creationId xmlns:p14="http://schemas.microsoft.com/office/powerpoint/2010/main" val="3870781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Specifieke keuzes</a:t>
            </a:r>
            <a:r>
              <a:rPr lang="nl-NL" dirty="0" smtClean="0"/>
              <a:t/>
            </a:r>
            <a:br>
              <a:rPr lang="nl-NL" dirty="0" smtClean="0"/>
            </a:br>
            <a:r>
              <a:rPr lang="nl-NL" i="1" dirty="0" smtClean="0"/>
              <a:t>niet-</a:t>
            </a:r>
            <a:r>
              <a:rPr lang="nl-NL" i="1" dirty="0" err="1" smtClean="0"/>
              <a:t>daeb</a:t>
            </a:r>
            <a:r>
              <a:rPr lang="nl-NL" i="1" dirty="0" smtClean="0"/>
              <a:t> en bouwen</a:t>
            </a:r>
            <a:endParaRPr lang="nl-NL" i="1" dirty="0"/>
          </a:p>
        </p:txBody>
      </p:sp>
      <p:sp>
        <p:nvSpPr>
          <p:cNvPr id="3" name="Tijdelijke aanduiding voor inhoud 2"/>
          <p:cNvSpPr>
            <a:spLocks noGrp="1"/>
          </p:cNvSpPr>
          <p:nvPr>
            <p:ph idx="1"/>
          </p:nvPr>
        </p:nvSpPr>
        <p:spPr/>
        <p:txBody>
          <a:bodyPr/>
          <a:lstStyle/>
          <a:p>
            <a:endParaRPr lang="nl-NL" dirty="0" smtClean="0"/>
          </a:p>
          <a:p>
            <a:r>
              <a:rPr lang="nl-NL" dirty="0" smtClean="0"/>
              <a:t>Niet-</a:t>
            </a:r>
            <a:r>
              <a:rPr lang="nl-NL" dirty="0" err="1" smtClean="0"/>
              <a:t>daeb</a:t>
            </a:r>
            <a:r>
              <a:rPr lang="nl-NL" dirty="0" smtClean="0"/>
              <a:t> </a:t>
            </a:r>
            <a:r>
              <a:rPr lang="nl-NL" dirty="0"/>
              <a:t>als dit inhoudelijk </a:t>
            </a:r>
            <a:r>
              <a:rPr lang="nl-NL" dirty="0" smtClean="0"/>
              <a:t>noodzakelijk is </a:t>
            </a:r>
            <a:r>
              <a:rPr lang="nl-NL" dirty="0" err="1" smtClean="0"/>
              <a:t>tbv</a:t>
            </a:r>
            <a:r>
              <a:rPr lang="nl-NL" dirty="0" smtClean="0"/>
              <a:t> </a:t>
            </a:r>
            <a:r>
              <a:rPr lang="nl-NL" dirty="0"/>
              <a:t>vitale </a:t>
            </a:r>
            <a:r>
              <a:rPr lang="nl-NL" dirty="0" smtClean="0"/>
              <a:t>wijk zoals, </a:t>
            </a:r>
          </a:p>
          <a:p>
            <a:pPr lvl="1"/>
            <a:r>
              <a:rPr lang="nl-NL" dirty="0" smtClean="0"/>
              <a:t>Kolenkitbuurt</a:t>
            </a:r>
          </a:p>
          <a:p>
            <a:pPr lvl="1"/>
            <a:r>
              <a:rPr lang="nl-NL" dirty="0" smtClean="0"/>
              <a:t>SUHA Buurt</a:t>
            </a:r>
          </a:p>
          <a:p>
            <a:pPr lvl="1"/>
            <a:r>
              <a:rPr lang="nl-NL" dirty="0" err="1" smtClean="0"/>
              <a:t>Europarei</a:t>
            </a:r>
            <a:endParaRPr lang="nl-NL" dirty="0" smtClean="0"/>
          </a:p>
          <a:p>
            <a:pPr lvl="1"/>
            <a:r>
              <a:rPr lang="nl-NL" dirty="0" smtClean="0"/>
              <a:t>… </a:t>
            </a:r>
            <a:endParaRPr lang="nl-NL" dirty="0"/>
          </a:p>
          <a:p>
            <a:r>
              <a:rPr lang="nl-NL" dirty="0"/>
              <a:t>Anders en goedkoper </a:t>
            </a:r>
            <a:r>
              <a:rPr lang="nl-NL" dirty="0" smtClean="0"/>
              <a:t>bouwen. Helaas </a:t>
            </a:r>
            <a:r>
              <a:rPr lang="nl-NL" dirty="0"/>
              <a:t>ook </a:t>
            </a:r>
            <a:r>
              <a:rPr lang="nl-NL" dirty="0" smtClean="0"/>
              <a:t>minder. Maar waar?</a:t>
            </a:r>
          </a:p>
        </p:txBody>
      </p:sp>
    </p:spTree>
    <p:extLst>
      <p:ext uri="{BB962C8B-B14F-4D97-AF65-F5344CB8AC3E}">
        <p14:creationId xmlns:p14="http://schemas.microsoft.com/office/powerpoint/2010/main" val="1006149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473" y="950255"/>
            <a:ext cx="6979052" cy="396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95300" y="366373"/>
            <a:ext cx="8191500" cy="652462"/>
          </a:xfrm>
        </p:spPr>
        <p:txBody>
          <a:bodyPr/>
          <a:lstStyle/>
          <a:p>
            <a:r>
              <a:rPr lang="nl-NL" sz="2800" dirty="0" smtClean="0"/>
              <a:t>Een gezonde regionale woningmarkt</a:t>
            </a:r>
            <a:r>
              <a:rPr lang="nl-NL" dirty="0" smtClean="0"/>
              <a:t/>
            </a:r>
            <a:br>
              <a:rPr lang="nl-NL" dirty="0" smtClean="0"/>
            </a:br>
            <a:r>
              <a:rPr lang="nl-NL" i="1" dirty="0" smtClean="0"/>
              <a:t>marktpositie ondersteunend?, marktontwikkeling mogelijk? </a:t>
            </a:r>
            <a:r>
              <a:rPr lang="nl-NL" dirty="0" smtClean="0"/>
              <a:t> 		</a:t>
            </a:r>
            <a:endParaRPr lang="nl-NL" sz="1800" i="1" dirty="0"/>
          </a:p>
        </p:txBody>
      </p:sp>
      <p:sp>
        <p:nvSpPr>
          <p:cNvPr id="3" name="Tekstvak 2"/>
          <p:cNvSpPr txBox="1"/>
          <p:nvPr/>
        </p:nvSpPr>
        <p:spPr>
          <a:xfrm>
            <a:off x="4234898" y="2933943"/>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18%</a:t>
            </a:r>
            <a:endParaRPr lang="nl-NL" sz="1600" b="1" dirty="0">
              <a:solidFill>
                <a:srgbClr val="FF0000"/>
              </a:solidFill>
              <a:latin typeface="Arial" panose="020B0604020202020204" pitchFamily="34" charset="0"/>
              <a:cs typeface="Arial" panose="020B0604020202020204" pitchFamily="34" charset="0"/>
            </a:endParaRPr>
          </a:p>
        </p:txBody>
      </p:sp>
      <p:sp>
        <p:nvSpPr>
          <p:cNvPr id="8" name="Tekstvak 7"/>
          <p:cNvSpPr txBox="1"/>
          <p:nvPr/>
        </p:nvSpPr>
        <p:spPr>
          <a:xfrm>
            <a:off x="4743841" y="3980885"/>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85%</a:t>
            </a:r>
            <a:endParaRPr lang="nl-NL" sz="1600" b="1" dirty="0">
              <a:solidFill>
                <a:srgbClr val="FF0000"/>
              </a:solidFill>
              <a:latin typeface="Arial" panose="020B0604020202020204" pitchFamily="34" charset="0"/>
              <a:cs typeface="Arial" panose="020B0604020202020204" pitchFamily="34" charset="0"/>
            </a:endParaRPr>
          </a:p>
        </p:txBody>
      </p:sp>
      <p:sp>
        <p:nvSpPr>
          <p:cNvPr id="9" name="Tekstvak 8"/>
          <p:cNvSpPr txBox="1"/>
          <p:nvPr/>
        </p:nvSpPr>
        <p:spPr>
          <a:xfrm>
            <a:off x="3071989" y="4250978"/>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95%</a:t>
            </a:r>
            <a:endParaRPr lang="nl-NL" sz="1600" b="1" dirty="0">
              <a:solidFill>
                <a:srgbClr val="FF0000"/>
              </a:solidFill>
              <a:latin typeface="Arial" panose="020B0604020202020204" pitchFamily="34" charset="0"/>
              <a:cs typeface="Arial" panose="020B0604020202020204" pitchFamily="34" charset="0"/>
            </a:endParaRPr>
          </a:p>
        </p:txBody>
      </p:sp>
      <p:sp>
        <p:nvSpPr>
          <p:cNvPr id="10" name="Tekstvak 9"/>
          <p:cNvSpPr txBox="1"/>
          <p:nvPr/>
        </p:nvSpPr>
        <p:spPr>
          <a:xfrm>
            <a:off x="3900528" y="4452782"/>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94%</a:t>
            </a:r>
            <a:endParaRPr lang="nl-NL" sz="1600" b="1" dirty="0">
              <a:solidFill>
                <a:srgbClr val="FF0000"/>
              </a:solidFill>
              <a:latin typeface="Arial" panose="020B0604020202020204" pitchFamily="34" charset="0"/>
              <a:cs typeface="Arial" panose="020B0604020202020204" pitchFamily="34" charset="0"/>
            </a:endParaRPr>
          </a:p>
        </p:txBody>
      </p:sp>
      <p:sp>
        <p:nvSpPr>
          <p:cNvPr id="11" name="Tekstvak 10"/>
          <p:cNvSpPr txBox="1"/>
          <p:nvPr/>
        </p:nvSpPr>
        <p:spPr>
          <a:xfrm>
            <a:off x="4075099" y="3912424"/>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85%</a:t>
            </a:r>
            <a:endParaRPr lang="nl-NL" sz="1600" b="1" dirty="0">
              <a:solidFill>
                <a:srgbClr val="FF0000"/>
              </a:solidFill>
              <a:latin typeface="Arial" panose="020B0604020202020204" pitchFamily="34" charset="0"/>
              <a:cs typeface="Arial" panose="020B0604020202020204" pitchFamily="34" charset="0"/>
            </a:endParaRPr>
          </a:p>
        </p:txBody>
      </p:sp>
      <p:sp>
        <p:nvSpPr>
          <p:cNvPr id="12" name="Tekstvak 11"/>
          <p:cNvSpPr txBox="1"/>
          <p:nvPr/>
        </p:nvSpPr>
        <p:spPr>
          <a:xfrm>
            <a:off x="4614258" y="2050110"/>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68%</a:t>
            </a:r>
            <a:endParaRPr lang="nl-NL" sz="1600" b="1" dirty="0">
              <a:solidFill>
                <a:srgbClr val="FF0000"/>
              </a:solidFill>
              <a:latin typeface="Arial" panose="020B0604020202020204" pitchFamily="34" charset="0"/>
              <a:cs typeface="Arial" panose="020B0604020202020204" pitchFamily="34" charset="0"/>
            </a:endParaRPr>
          </a:p>
        </p:txBody>
      </p:sp>
      <p:sp>
        <p:nvSpPr>
          <p:cNvPr id="13" name="Tekstvak 12"/>
          <p:cNvSpPr txBox="1"/>
          <p:nvPr/>
        </p:nvSpPr>
        <p:spPr>
          <a:xfrm>
            <a:off x="3406360" y="1912031"/>
            <a:ext cx="668741"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2%</a:t>
            </a:r>
            <a:endParaRPr lang="nl-NL" sz="1600" b="1" dirty="0">
              <a:solidFill>
                <a:srgbClr val="FF0000"/>
              </a:solidFill>
              <a:latin typeface="Arial" panose="020B0604020202020204" pitchFamily="34" charset="0"/>
              <a:cs typeface="Arial" panose="020B0604020202020204" pitchFamily="34" charset="0"/>
            </a:endParaRPr>
          </a:p>
        </p:txBody>
      </p:sp>
      <p:sp>
        <p:nvSpPr>
          <p:cNvPr id="14" name="Tekstvak 13"/>
          <p:cNvSpPr txBox="1"/>
          <p:nvPr/>
        </p:nvSpPr>
        <p:spPr>
          <a:xfrm>
            <a:off x="6266593" y="1161766"/>
            <a:ext cx="2505932" cy="338554"/>
          </a:xfrm>
          <a:prstGeom prst="rect">
            <a:avLst/>
          </a:prstGeom>
          <a:noFill/>
        </p:spPr>
        <p:txBody>
          <a:bodyPr wrap="square" rtlCol="0">
            <a:spAutoFit/>
          </a:bodyPr>
          <a:lstStyle/>
          <a:p>
            <a:r>
              <a:rPr lang="nl-NL" sz="1600" b="1" dirty="0" smtClean="0">
                <a:solidFill>
                  <a:srgbClr val="FF0000"/>
                </a:solidFill>
                <a:latin typeface="Arial" panose="020B0604020202020204" pitchFamily="34" charset="0"/>
                <a:cs typeface="Arial" panose="020B0604020202020204" pitchFamily="34" charset="0"/>
              </a:rPr>
              <a:t>% = marktaandeel EH</a:t>
            </a:r>
            <a:endParaRPr lang="nl-NL"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284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428625"/>
            <a:ext cx="8389128" cy="652462"/>
          </a:xfrm>
        </p:spPr>
        <p:txBody>
          <a:bodyPr/>
          <a:lstStyle/>
          <a:p>
            <a:r>
              <a:rPr lang="nl-NL" sz="2800" dirty="0" smtClean="0"/>
              <a:t>Schaarste verdelen naar behoefte</a:t>
            </a:r>
            <a:r>
              <a:rPr lang="nl-NL" dirty="0" smtClean="0"/>
              <a:t/>
            </a:r>
            <a:br>
              <a:rPr lang="nl-NL" dirty="0" smtClean="0"/>
            </a:br>
            <a:r>
              <a:rPr lang="nl-NL" i="1" dirty="0" smtClean="0"/>
              <a:t>waar en wanneer nodig, aantallen fair, kosten verschillend </a:t>
            </a:r>
            <a:r>
              <a:rPr lang="nl-NL" sz="2000" i="1" dirty="0" smtClean="0"/>
              <a:t>…..</a:t>
            </a:r>
            <a:endParaRPr lang="nl-NL" sz="1600" i="1" dirty="0"/>
          </a:p>
        </p:txBody>
      </p:sp>
      <p:sp>
        <p:nvSpPr>
          <p:cNvPr id="19" name="Tekstvak 18"/>
          <p:cNvSpPr txBox="1"/>
          <p:nvPr/>
        </p:nvSpPr>
        <p:spPr>
          <a:xfrm>
            <a:off x="4152900" y="1424943"/>
            <a:ext cx="3185160" cy="584775"/>
          </a:xfrm>
          <a:prstGeom prst="rect">
            <a:avLst/>
          </a:prstGeom>
          <a:noFill/>
        </p:spPr>
        <p:txBody>
          <a:bodyPr wrap="square" rtlCol="0">
            <a:spAutoFit/>
          </a:bodyPr>
          <a:lstStyle/>
          <a:p>
            <a:pPr algn="ctr"/>
            <a:r>
              <a:rPr lang="nl-NL" sz="1600" dirty="0"/>
              <a:t>Aandeel per gemeente o.b.v. hoogte </a:t>
            </a:r>
            <a:r>
              <a:rPr lang="nl-NL" sz="1600" dirty="0" smtClean="0"/>
              <a:t>investeringen 2015-2019</a:t>
            </a:r>
            <a:endParaRPr lang="nl-NL" sz="1600"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4151458"/>
            <a:ext cx="7909067" cy="32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82880" y="1404014"/>
            <a:ext cx="2135874" cy="584775"/>
          </a:xfrm>
          <a:prstGeom prst="rect">
            <a:avLst/>
          </a:prstGeom>
          <a:noFill/>
        </p:spPr>
        <p:txBody>
          <a:bodyPr wrap="square" rtlCol="0">
            <a:spAutoFit/>
          </a:bodyPr>
          <a:lstStyle/>
          <a:p>
            <a:pPr algn="ctr"/>
            <a:r>
              <a:rPr lang="nl-NL" sz="1600" dirty="0" smtClean="0"/>
              <a:t>Aandeel per gemeente o.b.v. aantal woningen</a:t>
            </a:r>
            <a:endParaRPr lang="nl-NL" sz="16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448" y="1424943"/>
            <a:ext cx="3327392" cy="281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190" y="1524693"/>
            <a:ext cx="3159238" cy="27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236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3478"/>
            <a:ext cx="8229600" cy="857250"/>
          </a:xfrm>
        </p:spPr>
        <p:txBody>
          <a:bodyPr>
            <a:normAutofit/>
          </a:bodyPr>
          <a:lstStyle/>
          <a:p>
            <a:pPr algn="l"/>
            <a:r>
              <a:rPr lang="nl-NL" sz="2800" dirty="0">
                <a:solidFill>
                  <a:srgbClr val="BF1732"/>
                </a:solidFill>
                <a:latin typeface="Arial" charset="0"/>
                <a:cs typeface="Arial" charset="0"/>
              </a:rPr>
              <a:t>Behoefte</a:t>
            </a:r>
            <a:r>
              <a:rPr lang="nl-NL" sz="2800" dirty="0" smtClean="0"/>
              <a:t> </a:t>
            </a:r>
            <a:r>
              <a:rPr lang="nl-NL" sz="2800" dirty="0">
                <a:solidFill>
                  <a:srgbClr val="BF1732"/>
                </a:solidFill>
                <a:latin typeface="Arial" charset="0"/>
                <a:cs typeface="Arial" charset="0"/>
              </a:rPr>
              <a:t>is ook verschillend</a:t>
            </a:r>
            <a:r>
              <a:rPr lang="nl-NL" sz="2700" dirty="0">
                <a:solidFill>
                  <a:srgbClr val="BF1732"/>
                </a:solidFill>
                <a:latin typeface="Arial" charset="0"/>
                <a:cs typeface="Arial" charset="0"/>
              </a:rPr>
              <a:t/>
            </a:r>
            <a:br>
              <a:rPr lang="nl-NL" sz="2700" dirty="0">
                <a:solidFill>
                  <a:srgbClr val="BF1732"/>
                </a:solidFill>
                <a:latin typeface="Arial" charset="0"/>
                <a:cs typeface="Arial" charset="0"/>
              </a:rPr>
            </a:br>
            <a:r>
              <a:rPr lang="nl-NL" i="1" dirty="0" smtClean="0">
                <a:solidFill>
                  <a:srgbClr val="BF1732"/>
                </a:solidFill>
                <a:latin typeface="Arial" charset="0"/>
                <a:cs typeface="Arial" charset="0"/>
              </a:rPr>
              <a:t>Regio </a:t>
            </a:r>
            <a:r>
              <a:rPr lang="nl-NL" i="1" dirty="0">
                <a:solidFill>
                  <a:srgbClr val="BF1732"/>
                </a:solidFill>
                <a:latin typeface="Arial" charset="0"/>
                <a:cs typeface="Arial" charset="0"/>
              </a:rPr>
              <a:t>sociaal en fysiek sterker</a:t>
            </a:r>
          </a:p>
        </p:txBody>
      </p:sp>
      <p:sp>
        <p:nvSpPr>
          <p:cNvPr id="5" name="Tekstvak 4"/>
          <p:cNvSpPr txBox="1"/>
          <p:nvPr/>
        </p:nvSpPr>
        <p:spPr>
          <a:xfrm>
            <a:off x="3367293" y="1521931"/>
            <a:ext cx="1502797" cy="369332"/>
          </a:xfrm>
          <a:prstGeom prst="rect">
            <a:avLst/>
          </a:prstGeom>
          <a:solidFill>
            <a:schemeClr val="bg1"/>
          </a:solidFill>
        </p:spPr>
        <p:txBody>
          <a:bodyPr wrap="square" rtlCol="0">
            <a:spAutoFit/>
          </a:bodyPr>
          <a:lstStyle/>
          <a:p>
            <a:endParaRPr lang="nl-NL" dirty="0"/>
          </a:p>
        </p:txBody>
      </p:sp>
      <p:grpSp>
        <p:nvGrpSpPr>
          <p:cNvPr id="3" name="Groep 2"/>
          <p:cNvGrpSpPr/>
          <p:nvPr/>
        </p:nvGrpSpPr>
        <p:grpSpPr>
          <a:xfrm>
            <a:off x="1709193" y="1065876"/>
            <a:ext cx="5057368" cy="3871669"/>
            <a:chOff x="1709193" y="1421167"/>
            <a:chExt cx="5057368" cy="5162225"/>
          </a:xfrm>
        </p:grpSpPr>
        <p:pic>
          <p:nvPicPr>
            <p:cNvPr id="4098" name="Picture 2" descr="Y:\temp\MARNIX - pres BER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193" y="1421167"/>
              <a:ext cx="5057368" cy="5162225"/>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p:cNvSpPr/>
            <p:nvPr/>
          </p:nvSpPr>
          <p:spPr>
            <a:xfrm>
              <a:off x="2650138" y="3621020"/>
              <a:ext cx="1504543" cy="2496277"/>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Ovaal 5"/>
            <p:cNvSpPr/>
            <p:nvPr/>
          </p:nvSpPr>
          <p:spPr>
            <a:xfrm>
              <a:off x="4499992" y="3048606"/>
              <a:ext cx="1328348" cy="2684650"/>
            </a:xfrm>
            <a:prstGeom prst="ellipse">
              <a:avLst/>
            </a:prstGeom>
            <a:noFill/>
            <a:ln w="635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a:off x="1820763" y="2606966"/>
              <a:ext cx="4762832" cy="410369"/>
            </a:xfrm>
            <a:prstGeom prst="rect">
              <a:avLst/>
            </a:prstGeom>
            <a:solidFill>
              <a:schemeClr val="bg1"/>
            </a:solidFill>
          </p:spPr>
          <p:txBody>
            <a:bodyPr wrap="square" rtlCol="0">
              <a:spAutoFit/>
            </a:bodyPr>
            <a:lstStyle/>
            <a:p>
              <a:pPr algn="ctr"/>
              <a:r>
                <a:rPr lang="nl-NL" sz="1400" dirty="0" smtClean="0"/>
                <a:t>Fysiek Goed</a:t>
              </a:r>
              <a:endParaRPr lang="nl-NL" sz="1400" dirty="0"/>
            </a:p>
          </p:txBody>
        </p:sp>
        <p:sp>
          <p:nvSpPr>
            <p:cNvPr id="8" name="Tekstvak 7"/>
            <p:cNvSpPr txBox="1"/>
            <p:nvPr/>
          </p:nvSpPr>
          <p:spPr>
            <a:xfrm>
              <a:off x="1820763" y="6173023"/>
              <a:ext cx="4762832" cy="410369"/>
            </a:xfrm>
            <a:prstGeom prst="rect">
              <a:avLst/>
            </a:prstGeom>
            <a:solidFill>
              <a:schemeClr val="bg1"/>
            </a:solidFill>
          </p:spPr>
          <p:txBody>
            <a:bodyPr wrap="square" rtlCol="0">
              <a:spAutoFit/>
            </a:bodyPr>
            <a:lstStyle/>
            <a:p>
              <a:pPr algn="ctr"/>
              <a:r>
                <a:rPr lang="nl-NL" sz="1400" dirty="0" smtClean="0"/>
                <a:t>Fysiek slecht</a:t>
              </a:r>
              <a:endParaRPr lang="nl-NL" sz="1400" dirty="0"/>
            </a:p>
          </p:txBody>
        </p:sp>
        <p:sp>
          <p:nvSpPr>
            <p:cNvPr id="9" name="Tekstvak 8"/>
            <p:cNvSpPr txBox="1"/>
            <p:nvPr/>
          </p:nvSpPr>
          <p:spPr>
            <a:xfrm>
              <a:off x="1763688" y="4123951"/>
              <a:ext cx="864096" cy="615553"/>
            </a:xfrm>
            <a:prstGeom prst="rect">
              <a:avLst/>
            </a:prstGeom>
            <a:solidFill>
              <a:schemeClr val="bg1"/>
            </a:solidFill>
          </p:spPr>
          <p:txBody>
            <a:bodyPr wrap="square" rtlCol="0">
              <a:spAutoFit/>
            </a:bodyPr>
            <a:lstStyle/>
            <a:p>
              <a:r>
                <a:rPr lang="nl-NL" sz="1200" dirty="0" smtClean="0"/>
                <a:t>Sociaal</a:t>
              </a:r>
            </a:p>
            <a:p>
              <a:r>
                <a:rPr lang="nl-NL" sz="1200" dirty="0" smtClean="0"/>
                <a:t> Zwak</a:t>
              </a:r>
              <a:endParaRPr lang="nl-NL" sz="1200" dirty="0"/>
            </a:p>
          </p:txBody>
        </p:sp>
        <p:sp>
          <p:nvSpPr>
            <p:cNvPr id="11" name="Tekstvak 10"/>
            <p:cNvSpPr txBox="1"/>
            <p:nvPr/>
          </p:nvSpPr>
          <p:spPr>
            <a:xfrm>
              <a:off x="5940153" y="4123951"/>
              <a:ext cx="826408" cy="615553"/>
            </a:xfrm>
            <a:prstGeom prst="rect">
              <a:avLst/>
            </a:prstGeom>
            <a:solidFill>
              <a:schemeClr val="bg1"/>
            </a:solidFill>
          </p:spPr>
          <p:txBody>
            <a:bodyPr wrap="square" rtlCol="0">
              <a:spAutoFit/>
            </a:bodyPr>
            <a:lstStyle/>
            <a:p>
              <a:r>
                <a:rPr lang="nl-NL" sz="1200" dirty="0" smtClean="0"/>
                <a:t>Sociaal Zwak</a:t>
              </a:r>
              <a:endParaRPr lang="nl-NL" sz="1200" dirty="0"/>
            </a:p>
          </p:txBody>
        </p:sp>
      </p:grpSp>
      <p:sp>
        <p:nvSpPr>
          <p:cNvPr id="10" name="Rechthoek 9"/>
          <p:cNvSpPr/>
          <p:nvPr/>
        </p:nvSpPr>
        <p:spPr>
          <a:xfrm>
            <a:off x="1709193" y="1065876"/>
            <a:ext cx="5057368" cy="38716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3375560" y="1496718"/>
            <a:ext cx="158417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394870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Beheer </a:t>
            </a:r>
            <a:r>
              <a:rPr lang="nl-NL" sz="2800" dirty="0"/>
              <a:t>&amp;</a:t>
            </a:r>
            <a:r>
              <a:rPr lang="nl-NL" sz="2800" dirty="0" smtClean="0"/>
              <a:t> krimp                      groei &amp; dynamiek</a:t>
            </a:r>
            <a:br>
              <a:rPr lang="nl-NL" sz="2800" dirty="0" smtClean="0"/>
            </a:br>
            <a:r>
              <a:rPr lang="nl-NL" dirty="0" smtClean="0"/>
              <a:t/>
            </a:r>
            <a:br>
              <a:rPr lang="nl-NL" dirty="0" smtClean="0"/>
            </a:br>
            <a:r>
              <a:rPr lang="nl-NL" dirty="0" smtClean="0"/>
              <a:t>                              </a:t>
            </a:r>
            <a:r>
              <a:rPr lang="nl-NL" i="1" dirty="0" smtClean="0"/>
              <a:t>vereist dialoog</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r>
              <a:rPr lang="nl-NL" dirty="0" smtClean="0">
                <a:latin typeface="Arial" panose="020B0604020202020204" pitchFamily="34" charset="0"/>
                <a:cs typeface="Arial" panose="020B0604020202020204" pitchFamily="34" charset="0"/>
              </a:rPr>
              <a:t>Wij houden vast aan 55.000 woningen</a:t>
            </a:r>
          </a:p>
          <a:p>
            <a:r>
              <a:rPr lang="nl-NL" dirty="0" smtClean="0">
                <a:latin typeface="Arial" panose="020B0604020202020204" pitchFamily="34" charset="0"/>
                <a:cs typeface="Arial" panose="020B0604020202020204" pitchFamily="34" charset="0"/>
              </a:rPr>
              <a:t>Wij willen goed beheren en gericht investeren</a:t>
            </a:r>
          </a:p>
          <a:p>
            <a:pPr lvl="2"/>
            <a:r>
              <a:rPr lang="nl-NL" dirty="0">
                <a:latin typeface="Arial" panose="020B0604020202020204" pitchFamily="34" charset="0"/>
                <a:cs typeface="Arial" panose="020B0604020202020204" pitchFamily="34" charset="0"/>
              </a:rPr>
              <a:t>i</a:t>
            </a:r>
            <a:r>
              <a:rPr lang="nl-NL" dirty="0" smtClean="0">
                <a:latin typeface="Arial" panose="020B0604020202020204" pitchFamily="34" charset="0"/>
                <a:cs typeface="Arial" panose="020B0604020202020204" pitchFamily="34" charset="0"/>
              </a:rPr>
              <a:t>n bestaande buurten, met een commitment voor lange termijn </a:t>
            </a:r>
          </a:p>
          <a:p>
            <a:pPr lvl="2"/>
            <a:r>
              <a:rPr lang="nl-NL" dirty="0">
                <a:latin typeface="Arial" panose="020B0604020202020204" pitchFamily="34" charset="0"/>
                <a:cs typeface="Arial" panose="020B0604020202020204" pitchFamily="34" charset="0"/>
              </a:rPr>
              <a:t>i</a:t>
            </a:r>
            <a:r>
              <a:rPr lang="nl-NL" dirty="0" smtClean="0">
                <a:latin typeface="Arial" panose="020B0604020202020204" pitchFamily="34" charset="0"/>
                <a:cs typeface="Arial" panose="020B0604020202020204" pitchFamily="34" charset="0"/>
              </a:rPr>
              <a:t>n nieuwe buurten voor de ongedeelde regio</a:t>
            </a:r>
          </a:p>
          <a:p>
            <a:pPr lvl="2"/>
            <a:r>
              <a:rPr lang="nl-NL" dirty="0" smtClean="0">
                <a:latin typeface="Arial" panose="020B0604020202020204" pitchFamily="34" charset="0"/>
                <a:cs typeface="Arial" panose="020B0604020202020204" pitchFamily="34" charset="0"/>
              </a:rPr>
              <a:t>in maatschappelijke vraagstukken, bv. vluchtelingen</a:t>
            </a:r>
          </a:p>
          <a:p>
            <a:r>
              <a:rPr lang="nl-NL" dirty="0" smtClean="0">
                <a:latin typeface="Arial" panose="020B0604020202020204" pitchFamily="34" charset="0"/>
                <a:cs typeface="Arial" panose="020B0604020202020204" pitchFamily="34" charset="0"/>
              </a:rPr>
              <a:t>Wij vullen een behoefte dat de markt nauwelijks vult en een lange adem vereist</a:t>
            </a:r>
          </a:p>
          <a:p>
            <a:r>
              <a:rPr lang="nl-NL" dirty="0" smtClean="0">
                <a:latin typeface="Arial" panose="020B0604020202020204" pitchFamily="34" charset="0"/>
                <a:cs typeface="Arial" panose="020B0604020202020204" pitchFamily="34" charset="0"/>
              </a:rPr>
              <a:t>Wij doen dat samen met u, dus ook samen sturen</a:t>
            </a:r>
          </a:p>
          <a:p>
            <a:endParaRPr lang="nl-NL" dirty="0" smtClean="0"/>
          </a:p>
          <a:p>
            <a:pPr marL="0" indent="0">
              <a:buNone/>
            </a:pPr>
            <a:endParaRPr lang="nl-NL" dirty="0" smtClean="0"/>
          </a:p>
        </p:txBody>
      </p:sp>
      <p:sp>
        <p:nvSpPr>
          <p:cNvPr id="4" name="PIJL-LINKS en -RECHTS 3"/>
          <p:cNvSpPr/>
          <p:nvPr/>
        </p:nvSpPr>
        <p:spPr>
          <a:xfrm>
            <a:off x="3383280" y="352425"/>
            <a:ext cx="1216152" cy="484632"/>
          </a:xfrm>
          <a:prstGeom prst="leftRightArrow">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323403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Afbeelding 5" descr="DG005_Powerpoint_V3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1" y="0"/>
            <a:ext cx="9121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jdelijke aanduiding voor titel 1"/>
          <p:cNvSpPr txBox="1">
            <a:spLocks/>
          </p:cNvSpPr>
          <p:nvPr/>
        </p:nvSpPr>
        <p:spPr bwMode="auto">
          <a:xfrm>
            <a:off x="1004888" y="2184797"/>
            <a:ext cx="6826250"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lnSpc>
                <a:spcPts val="3075"/>
              </a:lnSpc>
            </a:pPr>
            <a:r>
              <a:rPr lang="nl-NL" altLang="nl-NL" sz="3600" b="1" dirty="0" smtClean="0">
                <a:solidFill>
                  <a:schemeClr val="bg1"/>
                </a:solidFill>
                <a:latin typeface="Arial" charset="0"/>
              </a:rPr>
              <a:t>Dank voor uw inbreng!</a:t>
            </a:r>
            <a:endParaRPr lang="nl-NL" altLang="nl-NL" sz="3600" b="1" dirty="0">
              <a:solidFill>
                <a:schemeClr val="bg1"/>
              </a:solidFill>
              <a:latin typeface="Arial" charset="0"/>
            </a:endParaRPr>
          </a:p>
        </p:txBody>
      </p:sp>
    </p:spTree>
    <p:extLst>
      <p:ext uri="{BB962C8B-B14F-4D97-AF65-F5344CB8AC3E}">
        <p14:creationId xmlns:p14="http://schemas.microsoft.com/office/powerpoint/2010/main" val="88763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NL" altLang="nl-NL" sz="2800" dirty="0" smtClean="0">
                <a:latin typeface="Arial" charset="0"/>
                <a:cs typeface="Arial" charset="0"/>
              </a:rPr>
              <a:t>Twee werelden</a:t>
            </a:r>
            <a:r>
              <a:rPr lang="nl-NL" altLang="nl-NL" dirty="0" smtClean="0">
                <a:latin typeface="Arial" charset="0"/>
                <a:cs typeface="Arial" charset="0"/>
              </a:rPr>
              <a:t/>
            </a:r>
            <a:br>
              <a:rPr lang="nl-NL" altLang="nl-NL" dirty="0" smtClean="0">
                <a:latin typeface="Arial" charset="0"/>
                <a:cs typeface="Arial" charset="0"/>
              </a:rPr>
            </a:br>
            <a:r>
              <a:rPr lang="nl-NL" altLang="nl-NL" sz="2000" i="1" dirty="0" smtClean="0">
                <a:latin typeface="Arial" charset="0"/>
                <a:cs typeface="Arial" charset="0"/>
              </a:rPr>
              <a:t>Eigen Haard tussen nationaal en regionaal</a:t>
            </a:r>
            <a:endParaRPr lang="nl-NL" altLang="nl-NL" sz="2000" dirty="0" smtClean="0">
              <a:latin typeface="Arial" charset="0"/>
              <a:cs typeface="Arial" charset="0"/>
            </a:endParaRPr>
          </a:p>
        </p:txBody>
      </p:sp>
      <p:sp>
        <p:nvSpPr>
          <p:cNvPr id="5123" name="Tijdelijke aanduiding voor inhoud 2"/>
          <p:cNvSpPr>
            <a:spLocks noGrp="1"/>
          </p:cNvSpPr>
          <p:nvPr>
            <p:ph idx="1"/>
          </p:nvPr>
        </p:nvSpPr>
        <p:spPr>
          <a:xfrm>
            <a:off x="534019" y="1231107"/>
            <a:ext cx="8191500" cy="3245644"/>
          </a:xfrm>
        </p:spPr>
        <p:txBody>
          <a:bodyPr/>
          <a:lstStyle/>
          <a:p>
            <a:pPr marL="0" indent="0">
              <a:buNone/>
            </a:pPr>
            <a:endParaRPr lang="nl-NL" sz="2400" dirty="0" smtClean="0"/>
          </a:p>
          <a:p>
            <a:pPr marL="0" indent="0">
              <a:buNone/>
            </a:pPr>
            <a:endParaRPr lang="nl-NL" sz="2400" dirty="0"/>
          </a:p>
          <a:p>
            <a:pPr marL="0" indent="0">
              <a:buNone/>
            </a:pPr>
            <a:endParaRPr lang="nl-NL" sz="2400" dirty="0" smtClean="0"/>
          </a:p>
          <a:p>
            <a:pPr marL="0" indent="0">
              <a:buNone/>
            </a:pPr>
            <a:endParaRPr lang="nl-NL" sz="2400" dirty="0"/>
          </a:p>
          <a:p>
            <a:pPr marL="0" indent="0">
              <a:buNone/>
            </a:pPr>
            <a:endParaRPr lang="nl-NL" sz="2400" dirty="0" smtClean="0"/>
          </a:p>
          <a:p>
            <a:pPr marL="0" indent="0">
              <a:buNone/>
            </a:pPr>
            <a:r>
              <a:rPr lang="nl-NL" sz="2400" dirty="0" smtClean="0"/>
              <a:t>Nationaal: beheer en krimp         MRA: dynamiek en groei    </a:t>
            </a:r>
            <a:endParaRPr lang="nl-NL" dirty="0"/>
          </a:p>
        </p:txBody>
      </p:sp>
      <p:sp>
        <p:nvSpPr>
          <p:cNvPr id="3" name="Tekstvak 2"/>
          <p:cNvSpPr txBox="1"/>
          <p:nvPr/>
        </p:nvSpPr>
        <p:spPr>
          <a:xfrm>
            <a:off x="1775361" y="4245918"/>
            <a:ext cx="6169231" cy="461665"/>
          </a:xfrm>
          <a:prstGeom prst="rect">
            <a:avLst/>
          </a:prstGeom>
          <a:noFill/>
        </p:spPr>
        <p:txBody>
          <a:bodyPr wrap="square" rtlCol="0">
            <a:spAutoFit/>
          </a:bodyPr>
          <a:lstStyle/>
          <a:p>
            <a:r>
              <a:rPr lang="nl-NL" sz="2400" dirty="0" smtClean="0">
                <a:latin typeface="Arial" panose="020B0604020202020204" pitchFamily="34" charset="0"/>
                <a:cs typeface="Arial" panose="020B0604020202020204" pitchFamily="34" charset="0"/>
              </a:rPr>
              <a:t>Herkenbaar? Schaarste vraagt om dialoog</a:t>
            </a:r>
            <a:endParaRPr lang="nl-NL"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245" y="1427061"/>
            <a:ext cx="1896666" cy="18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828" y="1385497"/>
            <a:ext cx="1881802" cy="18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7"/>
          <p:cNvGrpSpPr>
            <a:grpSpLocks/>
          </p:cNvGrpSpPr>
          <p:nvPr/>
        </p:nvGrpSpPr>
        <p:grpSpPr bwMode="auto">
          <a:xfrm>
            <a:off x="4134810" y="839748"/>
            <a:ext cx="4201469" cy="4078309"/>
            <a:chOff x="793" y="491"/>
            <a:chExt cx="3720" cy="3332"/>
          </a:xfrm>
        </p:grpSpPr>
        <p:sp>
          <p:nvSpPr>
            <p:cNvPr id="15363" name="Oval 2"/>
            <p:cNvSpPr>
              <a:spLocks noChangeArrowheads="1"/>
            </p:cNvSpPr>
            <p:nvPr/>
          </p:nvSpPr>
          <p:spPr bwMode="auto">
            <a:xfrm>
              <a:off x="793" y="491"/>
              <a:ext cx="3720" cy="3312"/>
            </a:xfrm>
            <a:prstGeom prst="ellipse">
              <a:avLst/>
            </a:prstGeom>
            <a:solidFill>
              <a:schemeClr val="bg1"/>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750"/>
                </a:spcBef>
                <a:buSzTx/>
                <a:buFontTx/>
                <a:buNone/>
              </a:pPr>
              <a:endParaRPr lang="nl-NL" altLang="nl-NL" sz="1200">
                <a:solidFill>
                  <a:srgbClr val="FFFFFF"/>
                </a:solidFill>
              </a:endParaRPr>
            </a:p>
          </p:txBody>
        </p:sp>
        <p:sp>
          <p:nvSpPr>
            <p:cNvPr id="15364" name="Oval 3"/>
            <p:cNvSpPr>
              <a:spLocks noChangeArrowheads="1"/>
            </p:cNvSpPr>
            <p:nvPr/>
          </p:nvSpPr>
          <p:spPr bwMode="auto">
            <a:xfrm>
              <a:off x="1176" y="825"/>
              <a:ext cx="2954" cy="2654"/>
            </a:xfrm>
            <a:prstGeom prst="ellipse">
              <a:avLst/>
            </a:prstGeom>
            <a:solidFill>
              <a:srgbClr val="FF99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750"/>
                </a:spcBef>
                <a:buSzTx/>
                <a:buFontTx/>
                <a:buNone/>
              </a:pPr>
              <a:endParaRPr lang="nl-NL" altLang="nl-NL" sz="1200">
                <a:solidFill>
                  <a:srgbClr val="FFFFFF"/>
                </a:solidFill>
              </a:endParaRPr>
            </a:p>
          </p:txBody>
        </p:sp>
        <p:sp>
          <p:nvSpPr>
            <p:cNvPr id="15365" name="Oval 4"/>
            <p:cNvSpPr>
              <a:spLocks noChangeArrowheads="1"/>
            </p:cNvSpPr>
            <p:nvPr/>
          </p:nvSpPr>
          <p:spPr bwMode="auto">
            <a:xfrm>
              <a:off x="1471" y="2033"/>
              <a:ext cx="1167" cy="1076"/>
            </a:xfrm>
            <a:prstGeom prst="ellipse">
              <a:avLst/>
            </a:prstGeom>
            <a:solidFill>
              <a:srgbClr val="FF0000">
                <a:alpha val="45097"/>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750"/>
                </a:spcBef>
                <a:buSzTx/>
                <a:buFontTx/>
                <a:buNone/>
              </a:pPr>
              <a:endParaRPr lang="nl-NL" altLang="nl-NL" sz="1200">
                <a:solidFill>
                  <a:srgbClr val="FFFFFF"/>
                </a:solidFill>
              </a:endParaRPr>
            </a:p>
          </p:txBody>
        </p:sp>
        <p:sp>
          <p:nvSpPr>
            <p:cNvPr id="15366" name="Oval 5"/>
            <p:cNvSpPr>
              <a:spLocks noChangeArrowheads="1"/>
            </p:cNvSpPr>
            <p:nvPr/>
          </p:nvSpPr>
          <p:spPr bwMode="auto">
            <a:xfrm>
              <a:off x="2613" y="2027"/>
              <a:ext cx="1167" cy="1076"/>
            </a:xfrm>
            <a:prstGeom prst="ellipse">
              <a:avLst/>
            </a:prstGeom>
            <a:solidFill>
              <a:srgbClr val="FF0000">
                <a:alpha val="45097"/>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750"/>
                </a:spcBef>
                <a:buSzTx/>
                <a:buFontTx/>
                <a:buNone/>
              </a:pPr>
              <a:endParaRPr lang="nl-NL" altLang="nl-NL" sz="1200">
                <a:solidFill>
                  <a:srgbClr val="FFFFFF"/>
                </a:solidFill>
              </a:endParaRPr>
            </a:p>
          </p:txBody>
        </p:sp>
        <p:sp>
          <p:nvSpPr>
            <p:cNvPr id="15367" name="Oval 6"/>
            <p:cNvSpPr>
              <a:spLocks noChangeArrowheads="1"/>
            </p:cNvSpPr>
            <p:nvPr/>
          </p:nvSpPr>
          <p:spPr bwMode="auto">
            <a:xfrm>
              <a:off x="2042" y="1296"/>
              <a:ext cx="1167" cy="1076"/>
            </a:xfrm>
            <a:prstGeom prst="ellipse">
              <a:avLst/>
            </a:prstGeom>
            <a:solidFill>
              <a:srgbClr val="FF0000">
                <a:alpha val="45097"/>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750"/>
                </a:spcBef>
                <a:buSzTx/>
                <a:buFontTx/>
                <a:buNone/>
              </a:pPr>
              <a:endParaRPr lang="nl-NL" altLang="nl-NL" sz="1200">
                <a:solidFill>
                  <a:srgbClr val="FFFFFF"/>
                </a:solidFill>
              </a:endParaRPr>
            </a:p>
          </p:txBody>
        </p:sp>
        <p:sp>
          <p:nvSpPr>
            <p:cNvPr id="15368" name="Text Box 7"/>
            <p:cNvSpPr txBox="1">
              <a:spLocks noChangeArrowheads="1"/>
            </p:cNvSpPr>
            <p:nvPr/>
          </p:nvSpPr>
          <p:spPr bwMode="auto">
            <a:xfrm>
              <a:off x="2084" y="1428"/>
              <a:ext cx="1181" cy="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400" b="1" dirty="0">
                  <a:solidFill>
                    <a:srgbClr val="FFFFFF"/>
                  </a:solidFill>
                </a:rPr>
                <a:t>Gezonde regionale woningmarkt</a:t>
              </a:r>
            </a:p>
          </p:txBody>
        </p:sp>
        <p:sp>
          <p:nvSpPr>
            <p:cNvPr id="15369" name="Text Box 8"/>
            <p:cNvSpPr txBox="1">
              <a:spLocks noChangeArrowheads="1"/>
            </p:cNvSpPr>
            <p:nvPr/>
          </p:nvSpPr>
          <p:spPr bwMode="auto">
            <a:xfrm>
              <a:off x="1630" y="2160"/>
              <a:ext cx="907" cy="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400" b="1" dirty="0">
                  <a:solidFill>
                    <a:srgbClr val="FFFFFF"/>
                  </a:solidFill>
                </a:rPr>
                <a:t>Prettig wonen in vitale wijken</a:t>
              </a:r>
            </a:p>
          </p:txBody>
        </p:sp>
        <p:sp>
          <p:nvSpPr>
            <p:cNvPr id="15370" name="Text Box 9"/>
            <p:cNvSpPr txBox="1">
              <a:spLocks noChangeArrowheads="1"/>
            </p:cNvSpPr>
            <p:nvPr/>
          </p:nvSpPr>
          <p:spPr bwMode="auto">
            <a:xfrm>
              <a:off x="2731" y="2248"/>
              <a:ext cx="1031" cy="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400" b="1" dirty="0">
                  <a:solidFill>
                    <a:srgbClr val="FFFFFF"/>
                  </a:solidFill>
                </a:rPr>
                <a:t>Eigentijdse vastgoed-kwaliteit</a:t>
              </a:r>
            </a:p>
          </p:txBody>
        </p:sp>
        <p:sp>
          <p:nvSpPr>
            <p:cNvPr id="15371" name="Text Box 10"/>
            <p:cNvSpPr txBox="1">
              <a:spLocks noChangeArrowheads="1"/>
            </p:cNvSpPr>
            <p:nvPr/>
          </p:nvSpPr>
          <p:spPr bwMode="auto">
            <a:xfrm>
              <a:off x="2177" y="3128"/>
              <a:ext cx="95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200" dirty="0">
                  <a:solidFill>
                    <a:srgbClr val="FFFFFF"/>
                  </a:solidFill>
                </a:rPr>
                <a:t>Tevreden klanten</a:t>
              </a:r>
            </a:p>
          </p:txBody>
        </p:sp>
        <p:sp>
          <p:nvSpPr>
            <p:cNvPr id="15372" name="Text Box 11"/>
            <p:cNvSpPr txBox="1">
              <a:spLocks noChangeArrowheads="1"/>
            </p:cNvSpPr>
            <p:nvPr/>
          </p:nvSpPr>
          <p:spPr bwMode="auto">
            <a:xfrm>
              <a:off x="2199" y="3433"/>
              <a:ext cx="953"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200" dirty="0">
                  <a:solidFill>
                    <a:srgbClr val="FF0000"/>
                  </a:solidFill>
                </a:rPr>
                <a:t>Financiële continuïteit</a:t>
              </a:r>
            </a:p>
          </p:txBody>
        </p:sp>
        <p:sp>
          <p:nvSpPr>
            <p:cNvPr id="15373" name="Text Box 12"/>
            <p:cNvSpPr txBox="1">
              <a:spLocks noChangeArrowheads="1"/>
            </p:cNvSpPr>
            <p:nvPr/>
          </p:nvSpPr>
          <p:spPr bwMode="auto">
            <a:xfrm>
              <a:off x="2131" y="509"/>
              <a:ext cx="1134"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200" dirty="0">
                  <a:solidFill>
                    <a:srgbClr val="FF0000"/>
                  </a:solidFill>
                </a:rPr>
                <a:t>Professionele organisatie</a:t>
              </a:r>
            </a:p>
          </p:txBody>
        </p:sp>
        <p:sp>
          <p:nvSpPr>
            <p:cNvPr id="15374" name="Text Box 13"/>
            <p:cNvSpPr txBox="1">
              <a:spLocks noChangeArrowheads="1"/>
            </p:cNvSpPr>
            <p:nvPr/>
          </p:nvSpPr>
          <p:spPr bwMode="auto">
            <a:xfrm>
              <a:off x="1879" y="981"/>
              <a:ext cx="1805"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algn="l"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algn="ctr" eaLnBrk="1" hangingPunct="1">
                <a:spcBef>
                  <a:spcPts val="750"/>
                </a:spcBef>
                <a:buSzTx/>
                <a:buFontTx/>
                <a:buNone/>
              </a:pPr>
              <a:r>
                <a:rPr lang="nl-NL" altLang="nl-NL" sz="1200" dirty="0">
                  <a:solidFill>
                    <a:schemeClr val="bg1"/>
                  </a:solidFill>
                </a:rPr>
                <a:t>Betrokken belanghouders en partners</a:t>
              </a:r>
            </a:p>
          </p:txBody>
        </p:sp>
      </p:grpSp>
      <p:sp>
        <p:nvSpPr>
          <p:cNvPr id="15" name="Titel 1"/>
          <p:cNvSpPr>
            <a:spLocks noGrp="1"/>
          </p:cNvSpPr>
          <p:nvPr>
            <p:ph type="title"/>
          </p:nvPr>
        </p:nvSpPr>
        <p:spPr>
          <a:xfrm>
            <a:off x="495300" y="428625"/>
            <a:ext cx="8191500" cy="652462"/>
          </a:xfrm>
        </p:spPr>
        <p:txBody>
          <a:bodyPr/>
          <a:lstStyle/>
          <a:p>
            <a:r>
              <a:rPr lang="nl-NL" sz="2800" dirty="0" smtClean="0"/>
              <a:t>Heldere doelen</a:t>
            </a:r>
            <a:r>
              <a:rPr lang="nl-NL" dirty="0" smtClean="0"/>
              <a:t/>
            </a:r>
            <a:br>
              <a:rPr lang="nl-NL" dirty="0" smtClean="0"/>
            </a:br>
            <a:r>
              <a:rPr lang="nl-NL" i="1" dirty="0" smtClean="0"/>
              <a:t>voor markt, wijk en woning</a:t>
            </a:r>
            <a:endParaRPr lang="nl-NL" i="1" dirty="0"/>
          </a:p>
        </p:txBody>
      </p:sp>
    </p:spTree>
    <p:extLst>
      <p:ext uri="{BB962C8B-B14F-4D97-AF65-F5344CB8AC3E}">
        <p14:creationId xmlns:p14="http://schemas.microsoft.com/office/powerpoint/2010/main" val="775279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sz="1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0" y="143302"/>
            <a:ext cx="9058444" cy="480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91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sz="1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0" y="51180"/>
            <a:ext cx="905413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45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434563"/>
            <a:ext cx="8191500" cy="652462"/>
          </a:xfrm>
        </p:spPr>
        <p:txBody>
          <a:bodyPr/>
          <a:lstStyle/>
          <a:p>
            <a:r>
              <a:rPr lang="nl-NL" sz="2800" dirty="0" smtClean="0"/>
              <a:t>Sturen op maatschappelijke prestaties</a:t>
            </a:r>
            <a:r>
              <a:rPr lang="nl-NL" sz="2800" dirty="0"/>
              <a:t/>
            </a:r>
            <a:br>
              <a:rPr lang="nl-NL" sz="2800" dirty="0"/>
            </a:br>
            <a:r>
              <a:rPr lang="nl-NL" i="1" dirty="0" smtClean="0"/>
              <a:t>2014: minder huurkorting vanwege huurbeleid en marktdip</a:t>
            </a:r>
            <a:endParaRPr lang="nl-NL" i="1" dirty="0"/>
          </a:p>
        </p:txBody>
      </p:sp>
      <p:pic>
        <p:nvPicPr>
          <p:cNvPr id="3083"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183" y="1279478"/>
            <a:ext cx="8299416" cy="3070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077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Woningwet en huurakkoord</a:t>
            </a:r>
            <a:r>
              <a:rPr lang="nl-NL" dirty="0" smtClean="0"/>
              <a:t/>
            </a:r>
            <a:br>
              <a:rPr lang="nl-NL" dirty="0" smtClean="0"/>
            </a:br>
            <a:r>
              <a:rPr lang="nl-NL" i="1" dirty="0" smtClean="0"/>
              <a:t>beperking investeringsruimte</a:t>
            </a:r>
            <a:r>
              <a:rPr lang="nl-NL" dirty="0" smtClean="0"/>
              <a:t>	</a:t>
            </a:r>
            <a:endParaRPr lang="nl-NL" sz="1800" i="1" dirty="0"/>
          </a:p>
        </p:txBody>
      </p:sp>
      <p:sp>
        <p:nvSpPr>
          <p:cNvPr id="3" name="Tijdelijke aanduiding voor inhoud 2"/>
          <p:cNvSpPr>
            <a:spLocks noGrp="1"/>
          </p:cNvSpPr>
          <p:nvPr>
            <p:ph idx="1"/>
          </p:nvPr>
        </p:nvSpPr>
        <p:spPr>
          <a:xfrm>
            <a:off x="495299" y="1231106"/>
            <a:ext cx="8368061" cy="3245644"/>
          </a:xfrm>
        </p:spPr>
        <p:txBody>
          <a:bodyPr/>
          <a:lstStyle/>
          <a:p>
            <a:pPr marL="0" indent="0">
              <a:buNone/>
            </a:pPr>
            <a:r>
              <a:rPr lang="nl-NL" sz="2400" dirty="0" smtClean="0"/>
              <a:t>                                                             </a:t>
            </a:r>
            <a:endParaRPr lang="nl-NL" sz="2400" dirty="0"/>
          </a:p>
          <a:p>
            <a:endParaRPr lang="nl-NL" sz="2400" dirty="0" smtClean="0"/>
          </a:p>
          <a:p>
            <a:endParaRPr lang="nl-NL" sz="2400" dirty="0"/>
          </a:p>
          <a:p>
            <a:endParaRPr lang="nl-NL" sz="2400" dirty="0" smtClean="0"/>
          </a:p>
          <a:p>
            <a:endParaRPr lang="nl-NL" sz="2400" dirty="0" smtClean="0"/>
          </a:p>
          <a:p>
            <a:r>
              <a:rPr lang="nl-NL" sz="2200" dirty="0" smtClean="0"/>
              <a:t>Passend toewijzen: 95% huurtoeslagontvangers &lt; € 577/€ 618</a:t>
            </a:r>
          </a:p>
          <a:p>
            <a:r>
              <a:rPr lang="nl-NL" sz="2200" dirty="0" smtClean="0"/>
              <a:t>Investeren in niet-</a:t>
            </a:r>
            <a:r>
              <a:rPr lang="nl-NL" sz="2200" dirty="0" err="1" smtClean="0"/>
              <a:t>daeb</a:t>
            </a:r>
            <a:r>
              <a:rPr lang="nl-NL" sz="2200" dirty="0" smtClean="0"/>
              <a:t> na markttoets, zienswijze en rendementstoets</a:t>
            </a:r>
            <a:endParaRPr lang="nl-NL" sz="2200" dirty="0"/>
          </a:p>
        </p:txBody>
      </p:sp>
      <p:sp>
        <p:nvSpPr>
          <p:cNvPr id="11" name="Ovaal 10"/>
          <p:cNvSpPr/>
          <p:nvPr/>
        </p:nvSpPr>
        <p:spPr>
          <a:xfrm>
            <a:off x="441878" y="1693519"/>
            <a:ext cx="1447136" cy="1374250"/>
          </a:xfrm>
          <a:prstGeom prst="ellipse">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t>Index-atie</a:t>
            </a:r>
            <a:endParaRPr lang="nl-NL" dirty="0"/>
          </a:p>
        </p:txBody>
      </p:sp>
      <p:sp>
        <p:nvSpPr>
          <p:cNvPr id="12" name="Ovaal 11"/>
          <p:cNvSpPr/>
          <p:nvPr/>
        </p:nvSpPr>
        <p:spPr>
          <a:xfrm>
            <a:off x="1558157" y="1723960"/>
            <a:ext cx="1447136" cy="1374250"/>
          </a:xfrm>
          <a:prstGeom prst="ellipse">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t>Libera-lisatie</a:t>
            </a:r>
            <a:endParaRPr lang="nl-NL" dirty="0"/>
          </a:p>
        </p:txBody>
      </p:sp>
      <p:sp>
        <p:nvSpPr>
          <p:cNvPr id="13" name="Ovaal 12"/>
          <p:cNvSpPr/>
          <p:nvPr/>
        </p:nvSpPr>
        <p:spPr>
          <a:xfrm>
            <a:off x="2815288" y="1723960"/>
            <a:ext cx="1447136" cy="1374250"/>
          </a:xfrm>
          <a:prstGeom prst="ellipse">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err="1" smtClean="0"/>
              <a:t>Harmo-nisatie</a:t>
            </a:r>
            <a:endParaRPr lang="nl-NL" dirty="0"/>
          </a:p>
        </p:txBody>
      </p:sp>
      <p:sp>
        <p:nvSpPr>
          <p:cNvPr id="14" name="Ovaal 13"/>
          <p:cNvSpPr/>
          <p:nvPr/>
        </p:nvSpPr>
        <p:spPr>
          <a:xfrm>
            <a:off x="4033837" y="1759199"/>
            <a:ext cx="1447136" cy="1374250"/>
          </a:xfrm>
          <a:prstGeom prst="ellipse">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Scheef-</a:t>
            </a:r>
            <a:r>
              <a:rPr lang="nl-NL" dirty="0" err="1" smtClean="0"/>
              <a:t>woners</a:t>
            </a:r>
            <a:endParaRPr lang="nl-NL" dirty="0"/>
          </a:p>
        </p:txBody>
      </p:sp>
      <p:sp>
        <p:nvSpPr>
          <p:cNvPr id="15" name="Ovaal 14"/>
          <p:cNvSpPr/>
          <p:nvPr/>
        </p:nvSpPr>
        <p:spPr>
          <a:xfrm>
            <a:off x="6956638" y="1615030"/>
            <a:ext cx="1842994" cy="1662588"/>
          </a:xfrm>
          <a:prstGeom prst="ellipse">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Huursom-benadering</a:t>
            </a:r>
            <a:endParaRPr lang="nl-NL" dirty="0"/>
          </a:p>
        </p:txBody>
      </p:sp>
      <p:sp>
        <p:nvSpPr>
          <p:cNvPr id="8" name="PIJL-RECHTS 7"/>
          <p:cNvSpPr/>
          <p:nvPr/>
        </p:nvSpPr>
        <p:spPr>
          <a:xfrm>
            <a:off x="5501641" y="2122972"/>
            <a:ext cx="1531620" cy="515344"/>
          </a:xfrm>
          <a:prstGeom prst="rightArrow">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Toelichting met afgeronde rechthoek 17"/>
          <p:cNvSpPr/>
          <p:nvPr/>
        </p:nvSpPr>
        <p:spPr>
          <a:xfrm>
            <a:off x="6466198" y="512445"/>
            <a:ext cx="2397162" cy="975360"/>
          </a:xfrm>
          <a:prstGeom prst="wedgeRoundRectCallout">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solidFill>
                  <a:schemeClr val="bg1"/>
                </a:solidFill>
              </a:rPr>
              <a:t>Regulier: inflatie + 1%</a:t>
            </a:r>
          </a:p>
          <a:p>
            <a:r>
              <a:rPr lang="nl-NL" dirty="0">
                <a:solidFill>
                  <a:schemeClr val="bg1"/>
                </a:solidFill>
              </a:rPr>
              <a:t>&gt;39.000: inflatie + 4%</a:t>
            </a:r>
          </a:p>
        </p:txBody>
      </p:sp>
    </p:spTree>
    <p:extLst>
      <p:ext uri="{BB962C8B-B14F-4D97-AF65-F5344CB8AC3E}">
        <p14:creationId xmlns:p14="http://schemas.microsoft.com/office/powerpoint/2010/main" val="194553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Hoe gaan we hiermee om? </a:t>
            </a:r>
            <a:r>
              <a:rPr lang="nl-NL" dirty="0" smtClean="0"/>
              <a:t/>
            </a:r>
            <a:br>
              <a:rPr lang="nl-NL" dirty="0" smtClean="0"/>
            </a:br>
            <a:r>
              <a:rPr lang="nl-NL" i="1" dirty="0"/>
              <a:t>n</a:t>
            </a:r>
            <a:r>
              <a:rPr lang="nl-NL" i="1" dirty="0" smtClean="0"/>
              <a:t>ieuwe ondernemingsstrategie: algemene kader</a:t>
            </a:r>
            <a:endParaRPr lang="nl-NL" i="1" dirty="0"/>
          </a:p>
        </p:txBody>
      </p:sp>
      <p:sp>
        <p:nvSpPr>
          <p:cNvPr id="3" name="Tijdelijke aanduiding voor inhoud 2"/>
          <p:cNvSpPr>
            <a:spLocks noGrp="1"/>
          </p:cNvSpPr>
          <p:nvPr>
            <p:ph idx="1"/>
          </p:nvPr>
        </p:nvSpPr>
        <p:spPr>
          <a:xfrm>
            <a:off x="495300" y="1265872"/>
            <a:ext cx="8191500" cy="3245644"/>
          </a:xfrm>
        </p:spPr>
        <p:txBody>
          <a:bodyPr/>
          <a:lstStyle/>
          <a:p>
            <a:endParaRPr lang="nl-NL" sz="1400" dirty="0"/>
          </a:p>
          <a:p>
            <a:endParaRPr lang="nl-NL" sz="1400" dirty="0"/>
          </a:p>
        </p:txBody>
      </p:sp>
      <p:sp>
        <p:nvSpPr>
          <p:cNvPr id="5" name="Ezelsoor 4"/>
          <p:cNvSpPr/>
          <p:nvPr/>
        </p:nvSpPr>
        <p:spPr>
          <a:xfrm>
            <a:off x="4099560" y="1463516"/>
            <a:ext cx="4655820" cy="3466624"/>
          </a:xfrm>
          <a:prstGeom prst="foldedCorner">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endParaRPr lang="nl-NL" sz="2000" dirty="0" smtClean="0">
              <a:latin typeface="Arial" panose="020B0604020202020204" pitchFamily="34" charset="0"/>
              <a:cs typeface="Arial" panose="020B0604020202020204" pitchFamily="34" charset="0"/>
            </a:endParaRPr>
          </a:p>
          <a:p>
            <a:pPr marL="0" indent="0">
              <a:buNone/>
            </a:pPr>
            <a:r>
              <a:rPr lang="nl-NL" sz="2000" dirty="0" smtClean="0">
                <a:latin typeface="Arial" panose="020B0604020202020204" pitchFamily="34" charset="0"/>
                <a:cs typeface="Arial" panose="020B0604020202020204" pitchFamily="34" charset="0"/>
              </a:rPr>
              <a:t>Huurders </a:t>
            </a:r>
            <a:r>
              <a:rPr lang="nl-NL" sz="2000" dirty="0">
                <a:latin typeface="Arial" panose="020B0604020202020204" pitchFamily="34" charset="0"/>
                <a:cs typeface="Arial" panose="020B0604020202020204" pitchFamily="34" charset="0"/>
              </a:rPr>
              <a:t>en stakeholders:</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Veel en sober bouwen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Ongedeelde stad en regio garanderen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Tijdelijke huurcontracten aanbieden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Huur inkomensafhankelijk verhogen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Woningkwaliteit in lijn met de huurprijs brengen</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Monumenten behouden (niet ten koste van alles) met hogere huren</a:t>
            </a:r>
          </a:p>
        </p:txBody>
      </p:sp>
      <p:sp>
        <p:nvSpPr>
          <p:cNvPr id="7" name="Ezelsoor 6"/>
          <p:cNvSpPr/>
          <p:nvPr/>
        </p:nvSpPr>
        <p:spPr>
          <a:xfrm>
            <a:off x="358140" y="1280634"/>
            <a:ext cx="3299460" cy="2399826"/>
          </a:xfrm>
          <a:prstGeom prst="foldedCorner">
            <a:avLst/>
          </a:prstGeom>
          <a:solidFill>
            <a:srgbClr val="BF1732"/>
          </a:solidFill>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nl-NL" sz="2000" dirty="0">
                <a:latin typeface="Arial" panose="020B0604020202020204" pitchFamily="34" charset="0"/>
                <a:cs typeface="Arial" panose="020B0604020202020204" pitchFamily="34" charset="0"/>
              </a:rPr>
              <a:t>Woonbehoefte: </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Sociale huur, goedkoper en kleiner</a:t>
            </a:r>
          </a:p>
          <a:p>
            <a:pPr marL="285750" indent="-285750">
              <a:buFont typeface="Arial" panose="020B0604020202020204" pitchFamily="34" charset="0"/>
              <a:buChar char="•"/>
            </a:pPr>
            <a:r>
              <a:rPr lang="nl-NL" sz="2000" dirty="0">
                <a:latin typeface="Arial" panose="020B0604020202020204" pitchFamily="34" charset="0"/>
                <a:cs typeface="Arial" panose="020B0604020202020204" pitchFamily="34" charset="0"/>
              </a:rPr>
              <a:t>Meer vrije sector voor doorstroming</a:t>
            </a:r>
          </a:p>
          <a:p>
            <a:endParaRPr lang="nl-NL" sz="1600" dirty="0"/>
          </a:p>
        </p:txBody>
      </p:sp>
    </p:spTree>
    <p:extLst>
      <p:ext uri="{BB962C8B-B14F-4D97-AF65-F5344CB8AC3E}">
        <p14:creationId xmlns:p14="http://schemas.microsoft.com/office/powerpoint/2010/main" val="139049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sz="2800" dirty="0" smtClean="0"/>
              <a:t>Prioriteiten huurders en stakeholders</a:t>
            </a:r>
            <a:r>
              <a:rPr lang="nl-NL" dirty="0" smtClean="0"/>
              <a:t/>
            </a:r>
            <a:br>
              <a:rPr lang="nl-NL" dirty="0" smtClean="0"/>
            </a:br>
            <a:r>
              <a:rPr lang="nl-NL" i="1" dirty="0" smtClean="0"/>
              <a:t>en onze uitgaven</a:t>
            </a:r>
            <a:r>
              <a:rPr lang="nl-NL" dirty="0" smtClean="0"/>
              <a:t/>
            </a:r>
            <a:br>
              <a:rPr lang="nl-NL" dirty="0" smtClean="0"/>
            </a:br>
            <a:r>
              <a:rPr lang="nl-NL" dirty="0" smtClean="0"/>
              <a:t>	</a:t>
            </a:r>
            <a:endParaRPr lang="nl-NL" sz="1800" i="1" dirty="0"/>
          </a:p>
        </p:txBody>
      </p:sp>
      <p:graphicFrame>
        <p:nvGraphicFramePr>
          <p:cNvPr id="10" name="Tijdelijke aanduiding voor inhoud 9"/>
          <p:cNvGraphicFramePr>
            <a:graphicFrameLocks noGrp="1"/>
          </p:cNvGraphicFramePr>
          <p:nvPr>
            <p:ph idx="1"/>
            <p:extLst>
              <p:ext uri="{D42A27DB-BD31-4B8C-83A1-F6EECF244321}">
                <p14:modId xmlns:p14="http://schemas.microsoft.com/office/powerpoint/2010/main" val="425785928"/>
              </p:ext>
            </p:extLst>
          </p:nvPr>
        </p:nvGraphicFramePr>
        <p:xfrm>
          <a:off x="495300" y="1230313"/>
          <a:ext cx="8191500" cy="3246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48444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 name="_AMO_REPORTCONTROLSVISIBLE" val="Empty"/>
</p:tagLst>
</file>

<file path=ppt/theme/theme1.xml><?xml version="1.0" encoding="utf-8"?>
<a:theme xmlns:a="http://schemas.openxmlformats.org/drawingml/2006/main" name="PowerPoint_Nwe_huisstijl">
  <a:themeElements>
    <a:clrScheme name="Aangepast 1">
      <a:dk1>
        <a:sysClr val="windowText" lastClr="000000"/>
      </a:dk1>
      <a:lt1>
        <a:sysClr val="window" lastClr="FFFFFF"/>
      </a:lt1>
      <a:dk2>
        <a:srgbClr val="1F497D"/>
      </a:dk2>
      <a:lt2>
        <a:srgbClr val="EEECE1"/>
      </a:lt2>
      <a:accent1>
        <a:srgbClr val="E17CA6"/>
      </a:accent1>
      <a:accent2>
        <a:srgbClr val="AD0053"/>
      </a:accent2>
      <a:accent3>
        <a:srgbClr val="7E003F"/>
      </a:accent3>
      <a:accent4>
        <a:srgbClr val="BFBFBF"/>
      </a:accent4>
      <a:accent5>
        <a:srgbClr val="808080"/>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REM">
  <a:themeElements>
    <a:clrScheme name="ORTEC Finance 11">
      <a:dk1>
        <a:srgbClr val="0A2254"/>
      </a:dk1>
      <a:lt1>
        <a:srgbClr val="FFFFFF"/>
      </a:lt1>
      <a:dk2>
        <a:srgbClr val="0A2254"/>
      </a:dk2>
      <a:lt2>
        <a:srgbClr val="808080"/>
      </a:lt2>
      <a:accent1>
        <a:srgbClr val="00CC99"/>
      </a:accent1>
      <a:accent2>
        <a:srgbClr val="FF6600"/>
      </a:accent2>
      <a:accent3>
        <a:srgbClr val="FFFFFF"/>
      </a:accent3>
      <a:accent4>
        <a:srgbClr val="071B46"/>
      </a:accent4>
      <a:accent5>
        <a:srgbClr val="AAE2CA"/>
      </a:accent5>
      <a:accent6>
        <a:srgbClr val="E75C00"/>
      </a:accent6>
      <a:hlink>
        <a:srgbClr val="0000FF"/>
      </a:hlink>
      <a:folHlink>
        <a:srgbClr val="FF0000"/>
      </a:folHlink>
    </a:clrScheme>
    <a:fontScheme name="Elobio ppt met ECN-log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Elobio ppt met ECN-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obio ppt met ECN-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lobio ppt met ECN-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obio ppt met ECN-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obio ppt met ECN-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obio ppt met ECN-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lobio ppt met ECN-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TEC Finan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TEC Finan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TEC Finan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TEC Finan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TEC Fina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TEC Fina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TEC Fina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TEC Financ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6600"/>
        </a:hlink>
        <a:folHlink>
          <a:srgbClr val="FF0000"/>
        </a:folHlink>
      </a:clrScheme>
      <a:clrMap bg1="lt1" tx1="dk1" bg2="lt2" tx2="dk2" accent1="accent1" accent2="accent2" accent3="accent3" accent4="accent4" accent5="accent5" accent6="accent6" hlink="hlink" folHlink="folHlink"/>
    </a:extraClrScheme>
    <a:extraClrScheme>
      <a:clrScheme name="ORTEC Finance 9">
        <a:dk1>
          <a:srgbClr val="000099"/>
        </a:dk1>
        <a:lt1>
          <a:srgbClr val="FFFFFF"/>
        </a:lt1>
        <a:dk2>
          <a:srgbClr val="000099"/>
        </a:dk2>
        <a:lt2>
          <a:srgbClr val="808080"/>
        </a:lt2>
        <a:accent1>
          <a:srgbClr val="00CC99"/>
        </a:accent1>
        <a:accent2>
          <a:srgbClr val="3333CC"/>
        </a:accent2>
        <a:accent3>
          <a:srgbClr val="FFFFFF"/>
        </a:accent3>
        <a:accent4>
          <a:srgbClr val="000082"/>
        </a:accent4>
        <a:accent5>
          <a:srgbClr val="AAE2CA"/>
        </a:accent5>
        <a:accent6>
          <a:srgbClr val="2D2DB9"/>
        </a:accent6>
        <a:hlink>
          <a:srgbClr val="FF6600"/>
        </a:hlink>
        <a:folHlink>
          <a:srgbClr val="FF0000"/>
        </a:folHlink>
      </a:clrScheme>
      <a:clrMap bg1="lt1" tx1="dk1" bg2="lt2" tx2="dk2" accent1="accent1" accent2="accent2" accent3="accent3" accent4="accent4" accent5="accent5" accent6="accent6" hlink="hlink" folHlink="folHlink"/>
    </a:extraClrScheme>
    <a:extraClrScheme>
      <a:clrScheme name="ORTEC Finance 10">
        <a:dk1>
          <a:srgbClr val="000099"/>
        </a:dk1>
        <a:lt1>
          <a:srgbClr val="FFFFFF"/>
        </a:lt1>
        <a:dk2>
          <a:srgbClr val="000099"/>
        </a:dk2>
        <a:lt2>
          <a:srgbClr val="808080"/>
        </a:lt2>
        <a:accent1>
          <a:srgbClr val="00CC99"/>
        </a:accent1>
        <a:accent2>
          <a:srgbClr val="FF6600"/>
        </a:accent2>
        <a:accent3>
          <a:srgbClr val="FFFFFF"/>
        </a:accent3>
        <a:accent4>
          <a:srgbClr val="000082"/>
        </a:accent4>
        <a:accent5>
          <a:srgbClr val="AAE2CA"/>
        </a:accent5>
        <a:accent6>
          <a:srgbClr val="E75C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
      <a:clrScheme name="ORTEC Finance 11">
        <a:dk1>
          <a:srgbClr val="0A2254"/>
        </a:dk1>
        <a:lt1>
          <a:srgbClr val="FFFFFF"/>
        </a:lt1>
        <a:dk2>
          <a:srgbClr val="0A2254"/>
        </a:dk2>
        <a:lt2>
          <a:srgbClr val="808080"/>
        </a:lt2>
        <a:accent1>
          <a:srgbClr val="00CC99"/>
        </a:accent1>
        <a:accent2>
          <a:srgbClr val="FF6600"/>
        </a:accent2>
        <a:accent3>
          <a:srgbClr val="FFFFFF"/>
        </a:accent3>
        <a:accent4>
          <a:srgbClr val="071B46"/>
        </a:accent4>
        <a:accent5>
          <a:srgbClr val="AAE2CA"/>
        </a:accent5>
        <a:accent6>
          <a:srgbClr val="E75C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obio ppt met ECN-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PowerPoint_Nwe_huisstijl</Template>
  <TotalTime>3412</TotalTime>
  <Words>1124</Words>
  <Application>Microsoft Office PowerPoint</Application>
  <PresentationFormat>Diavoorstelling (16:9)</PresentationFormat>
  <Paragraphs>156</Paragraphs>
  <Slides>16</Slides>
  <Notes>14</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16</vt:i4>
      </vt:variant>
    </vt:vector>
  </HeadingPairs>
  <TitlesOfParts>
    <vt:vector size="24" baseType="lpstr">
      <vt:lpstr>Arial</vt:lpstr>
      <vt:lpstr>Calibri</vt:lpstr>
      <vt:lpstr>ＭＳ Ｐゴシック</vt:lpstr>
      <vt:lpstr>ＭＳ Ｐゴシック</vt:lpstr>
      <vt:lpstr>Times</vt:lpstr>
      <vt:lpstr>Wingdings</vt:lpstr>
      <vt:lpstr>PowerPoint_Nwe_huisstijl</vt:lpstr>
      <vt:lpstr>OF-REM</vt:lpstr>
      <vt:lpstr>PowerPoint-presentatie</vt:lpstr>
      <vt:lpstr>Twee werelden Eigen Haard tussen nationaal en regionaal</vt:lpstr>
      <vt:lpstr>Heldere doelen voor markt, wijk en woning</vt:lpstr>
      <vt:lpstr>PowerPoint-presentatie</vt:lpstr>
      <vt:lpstr>PowerPoint-presentatie</vt:lpstr>
      <vt:lpstr>Sturen op maatschappelijke prestaties 2014: minder huurkorting vanwege huurbeleid en marktdip</vt:lpstr>
      <vt:lpstr>Woningwet en huurakkoord beperking investeringsruimte </vt:lpstr>
      <vt:lpstr>Hoe gaan we hiermee om?  nieuwe ondernemingsstrategie: algemene kader</vt:lpstr>
      <vt:lpstr> Prioriteiten huurders en stakeholders en onze uitgaven  </vt:lpstr>
      <vt:lpstr>Specifieke keuzes indexeren, betaalbaarheid en doorstromen</vt:lpstr>
      <vt:lpstr>Specifieke keuzes niet-daeb en bouwen</vt:lpstr>
      <vt:lpstr>Een gezonde regionale woningmarkt marktpositie ondersteunend?, marktontwikkeling mogelijk?    </vt:lpstr>
      <vt:lpstr>Schaarste verdelen naar behoefte waar en wanneer nodig, aantallen fair, kosten verschillend …..</vt:lpstr>
      <vt:lpstr>Behoefte is ook verschillend Regio sociaal en fysiek sterker</vt:lpstr>
      <vt:lpstr>Beheer &amp; krimp                      groei &amp; dynamiek                                vereist dialoog</vt:lpstr>
      <vt:lpstr>PowerPoint-presentatie</vt:lpstr>
    </vt:vector>
  </TitlesOfParts>
  <Company>Eigen Haard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est</dc:creator>
  <cp:lastModifiedBy>Administrator</cp:lastModifiedBy>
  <cp:revision>385</cp:revision>
  <cp:lastPrinted>2015-09-09T06:38:38Z</cp:lastPrinted>
  <dcterms:created xsi:type="dcterms:W3CDTF">2014-09-30T12:04:42Z</dcterms:created>
  <dcterms:modified xsi:type="dcterms:W3CDTF">2015-11-30T11:20:46Z</dcterms:modified>
</cp:coreProperties>
</file>